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tags/tag1.xml" ContentType="application/vnd.openxmlformats-officedocument.presentationml.tags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tags/tag41.xml" ContentType="application/vnd.openxmlformats-officedocument.presentationml.tags+xml"/>
  <Override PartName="/ppt/notesSlides/notesSlide11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45"/>
  </p:notesMasterIdLst>
  <p:sldIdLst>
    <p:sldId id="257" r:id="rId2"/>
    <p:sldId id="289" r:id="rId3"/>
    <p:sldId id="470" r:id="rId4"/>
    <p:sldId id="466" r:id="rId5"/>
    <p:sldId id="258" r:id="rId6"/>
    <p:sldId id="287" r:id="rId7"/>
    <p:sldId id="464" r:id="rId8"/>
    <p:sldId id="263" r:id="rId9"/>
    <p:sldId id="468" r:id="rId10"/>
    <p:sldId id="469" r:id="rId11"/>
    <p:sldId id="467" r:id="rId12"/>
    <p:sldId id="292" r:id="rId13"/>
    <p:sldId id="471" r:id="rId14"/>
    <p:sldId id="472" r:id="rId15"/>
    <p:sldId id="395" r:id="rId16"/>
    <p:sldId id="473" r:id="rId17"/>
    <p:sldId id="317" r:id="rId18"/>
    <p:sldId id="400" r:id="rId19"/>
    <p:sldId id="318" r:id="rId20"/>
    <p:sldId id="474" r:id="rId21"/>
    <p:sldId id="475" r:id="rId22"/>
    <p:sldId id="476" r:id="rId23"/>
    <p:sldId id="477" r:id="rId24"/>
    <p:sldId id="294" r:id="rId25"/>
    <p:sldId id="308" r:id="rId26"/>
    <p:sldId id="297" r:id="rId27"/>
    <p:sldId id="312" r:id="rId28"/>
    <p:sldId id="314" r:id="rId29"/>
    <p:sldId id="298" r:id="rId30"/>
    <p:sldId id="431" r:id="rId31"/>
    <p:sldId id="480" r:id="rId32"/>
    <p:sldId id="481" r:id="rId33"/>
    <p:sldId id="482" r:id="rId34"/>
    <p:sldId id="309" r:id="rId35"/>
    <p:sldId id="296" r:id="rId36"/>
    <p:sldId id="291" r:id="rId37"/>
    <p:sldId id="405" r:id="rId38"/>
    <p:sldId id="266" r:id="rId39"/>
    <p:sldId id="279" r:id="rId40"/>
    <p:sldId id="280" r:id="rId41"/>
    <p:sldId id="281" r:id="rId42"/>
    <p:sldId id="282" r:id="rId43"/>
    <p:sldId id="283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3"/>
    <p:restoredTop sz="94699"/>
  </p:normalViewPr>
  <p:slideViewPr>
    <p:cSldViewPr snapToGrid="0" snapToObjects="1">
      <p:cViewPr varScale="1">
        <p:scale>
          <a:sx n="109" d="100"/>
          <a:sy n="109" d="100"/>
        </p:scale>
        <p:origin x="79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47B16-A0EB-BE4E-86D7-4F7558A324A9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444C1191-2303-DB48-BBD3-C52F264DB56F}">
      <dgm:prSet phldrT="[Text]"/>
      <dgm:spPr/>
      <dgm:t>
        <a:bodyPr/>
        <a:lstStyle/>
        <a:p>
          <a:r>
            <a:rPr lang="en-US" dirty="0"/>
            <a:t>One factorial</a:t>
          </a:r>
        </a:p>
      </dgm:t>
    </dgm:pt>
    <dgm:pt modelId="{34E619D2-AC78-E449-81EF-2497E3B86453}" type="parTrans" cxnId="{CE22A6AA-FA9C-1D4A-BB71-F0820F9247F5}">
      <dgm:prSet/>
      <dgm:spPr/>
      <dgm:t>
        <a:bodyPr/>
        <a:lstStyle/>
        <a:p>
          <a:endParaRPr lang="en-US"/>
        </a:p>
      </dgm:t>
    </dgm:pt>
    <dgm:pt modelId="{0B7CBC90-12E9-AF44-8905-B64591F8D5A8}" type="sibTrans" cxnId="{CE22A6AA-FA9C-1D4A-BB71-F0820F9247F5}">
      <dgm:prSet/>
      <dgm:spPr/>
      <dgm:t>
        <a:bodyPr/>
        <a:lstStyle/>
        <a:p>
          <a:endParaRPr lang="en-US"/>
        </a:p>
      </dgm:t>
    </dgm:pt>
    <dgm:pt modelId="{26934092-6794-A847-8F85-7538B37A95D9}">
      <dgm:prSet phldrT="[Text]"/>
      <dgm:spPr/>
      <dgm:t>
        <a:bodyPr/>
        <a:lstStyle/>
        <a:p>
          <a:r>
            <a:rPr lang="en-US" dirty="0"/>
            <a:t>Two factorial </a:t>
          </a:r>
        </a:p>
      </dgm:t>
    </dgm:pt>
    <dgm:pt modelId="{06FCCF7D-73BC-CE4B-90DC-70C9743B25CD}" type="parTrans" cxnId="{1DAF8CB7-90EC-8247-9C74-5465BCDD55B2}">
      <dgm:prSet/>
      <dgm:spPr/>
      <dgm:t>
        <a:bodyPr/>
        <a:lstStyle/>
        <a:p>
          <a:endParaRPr lang="en-US"/>
        </a:p>
      </dgm:t>
    </dgm:pt>
    <dgm:pt modelId="{DA1512D0-F314-F943-A465-E71F625FDF2C}" type="sibTrans" cxnId="{1DAF8CB7-90EC-8247-9C74-5465BCDD55B2}">
      <dgm:prSet/>
      <dgm:spPr/>
      <dgm:t>
        <a:bodyPr/>
        <a:lstStyle/>
        <a:p>
          <a:endParaRPr lang="en-US"/>
        </a:p>
      </dgm:t>
    </dgm:pt>
    <dgm:pt modelId="{4CBF556D-B849-3D47-8319-9F16FB8BDCDB}">
      <dgm:prSet phldrT="[Text]"/>
      <dgm:spPr/>
      <dgm:t>
        <a:bodyPr/>
        <a:lstStyle/>
        <a:p>
          <a:r>
            <a:rPr lang="en-US" dirty="0"/>
            <a:t>Full factorial</a:t>
          </a:r>
        </a:p>
      </dgm:t>
    </dgm:pt>
    <dgm:pt modelId="{677ABF52-90C4-BA47-AE93-E4AD6BC355F6}" type="parTrans" cxnId="{05884371-104E-9C42-A051-E14FB4A2A86E}">
      <dgm:prSet/>
      <dgm:spPr/>
      <dgm:t>
        <a:bodyPr/>
        <a:lstStyle/>
        <a:p>
          <a:endParaRPr lang="en-US"/>
        </a:p>
      </dgm:t>
    </dgm:pt>
    <dgm:pt modelId="{130EA9FB-513F-A249-8117-822D565D2380}" type="sibTrans" cxnId="{05884371-104E-9C42-A051-E14FB4A2A86E}">
      <dgm:prSet/>
      <dgm:spPr/>
      <dgm:t>
        <a:bodyPr/>
        <a:lstStyle/>
        <a:p>
          <a:endParaRPr lang="en-US"/>
        </a:p>
      </dgm:t>
    </dgm:pt>
    <dgm:pt modelId="{22BE1FF7-2EFE-1148-8E00-A54A4C4B174F}">
      <dgm:prSet phldrT="[Text]"/>
      <dgm:spPr/>
      <dgm:t>
        <a:bodyPr/>
        <a:lstStyle/>
        <a:p>
          <a:r>
            <a:rPr lang="en-US" dirty="0"/>
            <a:t>Partial factorial</a:t>
          </a:r>
        </a:p>
      </dgm:t>
    </dgm:pt>
    <dgm:pt modelId="{5052A7ED-2EF6-9547-8906-1F1F120D25BB}" type="parTrans" cxnId="{4405596E-0CB9-8947-9274-FCDAF5993B04}">
      <dgm:prSet/>
      <dgm:spPr/>
    </dgm:pt>
    <dgm:pt modelId="{1F4FE8D8-EA9D-EE47-8E12-F4A28A17F6D3}" type="sibTrans" cxnId="{4405596E-0CB9-8947-9274-FCDAF5993B04}">
      <dgm:prSet/>
      <dgm:spPr/>
    </dgm:pt>
    <dgm:pt modelId="{D65E6193-9B0E-5A41-922A-8D19DC649759}" type="pres">
      <dgm:prSet presAssocID="{23447B16-A0EB-BE4E-86D7-4F7558A324A9}" presName="CompostProcess" presStyleCnt="0">
        <dgm:presLayoutVars>
          <dgm:dir/>
          <dgm:resizeHandles val="exact"/>
        </dgm:presLayoutVars>
      </dgm:prSet>
      <dgm:spPr/>
    </dgm:pt>
    <dgm:pt modelId="{E8023DD1-C3C7-2D48-A1C7-9373647C8CAC}" type="pres">
      <dgm:prSet presAssocID="{23447B16-A0EB-BE4E-86D7-4F7558A324A9}" presName="arrow" presStyleLbl="bgShp" presStyleIdx="0" presStyleCnt="1" custLinFactNeighborX="-1" custLinFactNeighborY="-8422"/>
      <dgm:spPr/>
    </dgm:pt>
    <dgm:pt modelId="{BECE80EC-251B-A44E-8484-98A2ABC0D92D}" type="pres">
      <dgm:prSet presAssocID="{23447B16-A0EB-BE4E-86D7-4F7558A324A9}" presName="linearProcess" presStyleCnt="0"/>
      <dgm:spPr/>
    </dgm:pt>
    <dgm:pt modelId="{46630960-0CC1-3D4B-9A08-9E237362B7B7}" type="pres">
      <dgm:prSet presAssocID="{444C1191-2303-DB48-BBD3-C52F264DB56F}" presName="textNode" presStyleLbl="node1" presStyleIdx="0" presStyleCnt="4">
        <dgm:presLayoutVars>
          <dgm:bulletEnabled val="1"/>
        </dgm:presLayoutVars>
      </dgm:prSet>
      <dgm:spPr/>
    </dgm:pt>
    <dgm:pt modelId="{7FEAE9C4-D5B4-194E-9AA2-62D024389B29}" type="pres">
      <dgm:prSet presAssocID="{0B7CBC90-12E9-AF44-8905-B64591F8D5A8}" presName="sibTrans" presStyleCnt="0"/>
      <dgm:spPr/>
    </dgm:pt>
    <dgm:pt modelId="{52413087-DC05-C94F-B3C0-70DDB2434BCF}" type="pres">
      <dgm:prSet presAssocID="{26934092-6794-A847-8F85-7538B37A95D9}" presName="textNode" presStyleLbl="node1" presStyleIdx="1" presStyleCnt="4">
        <dgm:presLayoutVars>
          <dgm:bulletEnabled val="1"/>
        </dgm:presLayoutVars>
      </dgm:prSet>
      <dgm:spPr/>
    </dgm:pt>
    <dgm:pt modelId="{A6380A93-0295-4F41-ABFC-CDFCE6230D79}" type="pres">
      <dgm:prSet presAssocID="{DA1512D0-F314-F943-A465-E71F625FDF2C}" presName="sibTrans" presStyleCnt="0"/>
      <dgm:spPr/>
    </dgm:pt>
    <dgm:pt modelId="{2AB338E7-840C-314E-8188-851980998E16}" type="pres">
      <dgm:prSet presAssocID="{4CBF556D-B849-3D47-8319-9F16FB8BDCDB}" presName="textNode" presStyleLbl="node1" presStyleIdx="2" presStyleCnt="4">
        <dgm:presLayoutVars>
          <dgm:bulletEnabled val="1"/>
        </dgm:presLayoutVars>
      </dgm:prSet>
      <dgm:spPr/>
    </dgm:pt>
    <dgm:pt modelId="{65B9DA13-A501-7842-B03D-A0E9696D0925}" type="pres">
      <dgm:prSet presAssocID="{130EA9FB-513F-A249-8117-822D565D2380}" presName="sibTrans" presStyleCnt="0"/>
      <dgm:spPr/>
    </dgm:pt>
    <dgm:pt modelId="{D09934FB-9A1B-2A49-B5A9-C48360B1C342}" type="pres">
      <dgm:prSet presAssocID="{22BE1FF7-2EFE-1148-8E00-A54A4C4B174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7FC3A12-0647-7A4E-8C32-6AACEE8A2218}" type="presOf" srcId="{26934092-6794-A847-8F85-7538B37A95D9}" destId="{52413087-DC05-C94F-B3C0-70DDB2434BCF}" srcOrd="0" destOrd="0" presId="urn:microsoft.com/office/officeart/2005/8/layout/hProcess9"/>
    <dgm:cxn modelId="{E1167124-FBC5-9742-9F90-BB03F16EC57B}" type="presOf" srcId="{23447B16-A0EB-BE4E-86D7-4F7558A324A9}" destId="{D65E6193-9B0E-5A41-922A-8D19DC649759}" srcOrd="0" destOrd="0" presId="urn:microsoft.com/office/officeart/2005/8/layout/hProcess9"/>
    <dgm:cxn modelId="{4405596E-0CB9-8947-9274-FCDAF5993B04}" srcId="{23447B16-A0EB-BE4E-86D7-4F7558A324A9}" destId="{22BE1FF7-2EFE-1148-8E00-A54A4C4B174F}" srcOrd="3" destOrd="0" parTransId="{5052A7ED-2EF6-9547-8906-1F1F120D25BB}" sibTransId="{1F4FE8D8-EA9D-EE47-8E12-F4A28A17F6D3}"/>
    <dgm:cxn modelId="{05884371-104E-9C42-A051-E14FB4A2A86E}" srcId="{23447B16-A0EB-BE4E-86D7-4F7558A324A9}" destId="{4CBF556D-B849-3D47-8319-9F16FB8BDCDB}" srcOrd="2" destOrd="0" parTransId="{677ABF52-90C4-BA47-AE93-E4AD6BC355F6}" sibTransId="{130EA9FB-513F-A249-8117-822D565D2380}"/>
    <dgm:cxn modelId="{CE22A6AA-FA9C-1D4A-BB71-F0820F9247F5}" srcId="{23447B16-A0EB-BE4E-86D7-4F7558A324A9}" destId="{444C1191-2303-DB48-BBD3-C52F264DB56F}" srcOrd="0" destOrd="0" parTransId="{34E619D2-AC78-E449-81EF-2497E3B86453}" sibTransId="{0B7CBC90-12E9-AF44-8905-B64591F8D5A8}"/>
    <dgm:cxn modelId="{2378FDAC-28C9-AA48-BAAF-D66CFB5E641E}" type="presOf" srcId="{22BE1FF7-2EFE-1148-8E00-A54A4C4B174F}" destId="{D09934FB-9A1B-2A49-B5A9-C48360B1C342}" srcOrd="0" destOrd="0" presId="urn:microsoft.com/office/officeart/2005/8/layout/hProcess9"/>
    <dgm:cxn modelId="{1DAF8CB7-90EC-8247-9C74-5465BCDD55B2}" srcId="{23447B16-A0EB-BE4E-86D7-4F7558A324A9}" destId="{26934092-6794-A847-8F85-7538B37A95D9}" srcOrd="1" destOrd="0" parTransId="{06FCCF7D-73BC-CE4B-90DC-70C9743B25CD}" sibTransId="{DA1512D0-F314-F943-A465-E71F625FDF2C}"/>
    <dgm:cxn modelId="{6E5E4FC4-8CC6-8148-8762-505025CF2710}" type="presOf" srcId="{444C1191-2303-DB48-BBD3-C52F264DB56F}" destId="{46630960-0CC1-3D4B-9A08-9E237362B7B7}" srcOrd="0" destOrd="0" presId="urn:microsoft.com/office/officeart/2005/8/layout/hProcess9"/>
    <dgm:cxn modelId="{2DFCF0FB-8E33-D44D-A9E1-B95C335DC7C4}" type="presOf" srcId="{4CBF556D-B849-3D47-8319-9F16FB8BDCDB}" destId="{2AB338E7-840C-314E-8188-851980998E16}" srcOrd="0" destOrd="0" presId="urn:microsoft.com/office/officeart/2005/8/layout/hProcess9"/>
    <dgm:cxn modelId="{74B7703E-C6B2-DD46-ACF7-2B3AD02B4F79}" type="presParOf" srcId="{D65E6193-9B0E-5A41-922A-8D19DC649759}" destId="{E8023DD1-C3C7-2D48-A1C7-9373647C8CAC}" srcOrd="0" destOrd="0" presId="urn:microsoft.com/office/officeart/2005/8/layout/hProcess9"/>
    <dgm:cxn modelId="{9B240F18-A2B0-6B48-83A4-0BCF41838C27}" type="presParOf" srcId="{D65E6193-9B0E-5A41-922A-8D19DC649759}" destId="{BECE80EC-251B-A44E-8484-98A2ABC0D92D}" srcOrd="1" destOrd="0" presId="urn:microsoft.com/office/officeart/2005/8/layout/hProcess9"/>
    <dgm:cxn modelId="{90EDEDC1-EB38-EC49-8503-F9E71C793ED7}" type="presParOf" srcId="{BECE80EC-251B-A44E-8484-98A2ABC0D92D}" destId="{46630960-0CC1-3D4B-9A08-9E237362B7B7}" srcOrd="0" destOrd="0" presId="urn:microsoft.com/office/officeart/2005/8/layout/hProcess9"/>
    <dgm:cxn modelId="{9E8BDA18-A0FA-B04A-B5CC-DBE93B433E13}" type="presParOf" srcId="{BECE80EC-251B-A44E-8484-98A2ABC0D92D}" destId="{7FEAE9C4-D5B4-194E-9AA2-62D024389B29}" srcOrd="1" destOrd="0" presId="urn:microsoft.com/office/officeart/2005/8/layout/hProcess9"/>
    <dgm:cxn modelId="{BF3E303F-43FB-044E-9677-A7F2E263158E}" type="presParOf" srcId="{BECE80EC-251B-A44E-8484-98A2ABC0D92D}" destId="{52413087-DC05-C94F-B3C0-70DDB2434BCF}" srcOrd="2" destOrd="0" presId="urn:microsoft.com/office/officeart/2005/8/layout/hProcess9"/>
    <dgm:cxn modelId="{0203433D-2866-AE46-9186-0316ADD36BBB}" type="presParOf" srcId="{BECE80EC-251B-A44E-8484-98A2ABC0D92D}" destId="{A6380A93-0295-4F41-ABFC-CDFCE6230D79}" srcOrd="3" destOrd="0" presId="urn:microsoft.com/office/officeart/2005/8/layout/hProcess9"/>
    <dgm:cxn modelId="{17CB969B-68CB-4B46-8129-4B0447B9C406}" type="presParOf" srcId="{BECE80EC-251B-A44E-8484-98A2ABC0D92D}" destId="{2AB338E7-840C-314E-8188-851980998E16}" srcOrd="4" destOrd="0" presId="urn:microsoft.com/office/officeart/2005/8/layout/hProcess9"/>
    <dgm:cxn modelId="{71BA19A9-6419-E74D-91C3-21C4F9D4FADC}" type="presParOf" srcId="{BECE80EC-251B-A44E-8484-98A2ABC0D92D}" destId="{65B9DA13-A501-7842-B03D-A0E9696D0925}" srcOrd="5" destOrd="0" presId="urn:microsoft.com/office/officeart/2005/8/layout/hProcess9"/>
    <dgm:cxn modelId="{D8E4B862-C7A8-6742-84FC-973631BF5E21}" type="presParOf" srcId="{BECE80EC-251B-A44E-8484-98A2ABC0D92D}" destId="{D09934FB-9A1B-2A49-B5A9-C48360B1C34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23DD1-C3C7-2D48-A1C7-9373647C8CAC}">
      <dsp:nvSpPr>
        <dsp:cNvPr id="0" name=""/>
        <dsp:cNvSpPr/>
      </dsp:nvSpPr>
      <dsp:spPr>
        <a:xfrm>
          <a:off x="734294" y="0"/>
          <a:ext cx="8322945" cy="473551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30960-0CC1-3D4B-9A08-9E237362B7B7}">
      <dsp:nvSpPr>
        <dsp:cNvPr id="0" name=""/>
        <dsp:cNvSpPr/>
      </dsp:nvSpPr>
      <dsp:spPr>
        <a:xfrm>
          <a:off x="351" y="1420653"/>
          <a:ext cx="2310412" cy="1894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One factorial</a:t>
          </a:r>
        </a:p>
      </dsp:txBody>
      <dsp:txXfrm>
        <a:off x="92818" y="1513120"/>
        <a:ext cx="2125478" cy="1709271"/>
      </dsp:txXfrm>
    </dsp:sp>
    <dsp:sp modelId="{52413087-DC05-C94F-B3C0-70DDB2434BCF}">
      <dsp:nvSpPr>
        <dsp:cNvPr id="0" name=""/>
        <dsp:cNvSpPr/>
      </dsp:nvSpPr>
      <dsp:spPr>
        <a:xfrm>
          <a:off x="2493879" y="1420653"/>
          <a:ext cx="2310412" cy="18942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Two factorial </a:t>
          </a:r>
        </a:p>
      </dsp:txBody>
      <dsp:txXfrm>
        <a:off x="2586346" y="1513120"/>
        <a:ext cx="2125478" cy="1709271"/>
      </dsp:txXfrm>
    </dsp:sp>
    <dsp:sp modelId="{2AB338E7-840C-314E-8188-851980998E16}">
      <dsp:nvSpPr>
        <dsp:cNvPr id="0" name=""/>
        <dsp:cNvSpPr/>
      </dsp:nvSpPr>
      <dsp:spPr>
        <a:xfrm>
          <a:off x="4987408" y="1420653"/>
          <a:ext cx="2310412" cy="18942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Full factorial</a:t>
          </a:r>
        </a:p>
      </dsp:txBody>
      <dsp:txXfrm>
        <a:off x="5079875" y="1513120"/>
        <a:ext cx="2125478" cy="1709271"/>
      </dsp:txXfrm>
    </dsp:sp>
    <dsp:sp modelId="{D09934FB-9A1B-2A49-B5A9-C48360B1C342}">
      <dsp:nvSpPr>
        <dsp:cNvPr id="0" name=""/>
        <dsp:cNvSpPr/>
      </dsp:nvSpPr>
      <dsp:spPr>
        <a:xfrm>
          <a:off x="7480936" y="1420653"/>
          <a:ext cx="2310412" cy="1894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Partial factorial</a:t>
          </a:r>
        </a:p>
      </dsp:txBody>
      <dsp:txXfrm>
        <a:off x="7573403" y="1513120"/>
        <a:ext cx="2125478" cy="1709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32478-8DFE-DB40-A0BE-2B4EBCCA9993}" type="datetimeFigureOut">
              <a:rPr lang="en-US" smtClean="0"/>
              <a:t>6/10/19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BA768-E2C9-9B4C-8634-0E3A86BC4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8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38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47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14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57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2749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86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27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809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068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0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29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0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853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625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82359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689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28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7115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422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410B-EC37-2148-B3F5-8F76B2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45528-3D2E-4246-9100-754E2E5E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34;p5">
            <a:extLst>
              <a:ext uri="{FF2B5EF4-FFF2-40B4-BE49-F238E27FC236}">
                <a16:creationId xmlns:a16="http://schemas.microsoft.com/office/drawing/2014/main" id="{F2CA005A-F5AB-F647-B906-EE9F1625F9D2}"/>
              </a:ext>
            </a:extLst>
          </p:cNvPr>
          <p:cNvSpPr/>
          <p:nvPr userDrawn="1"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Google Shape;35;p5">
            <a:extLst>
              <a:ext uri="{FF2B5EF4-FFF2-40B4-BE49-F238E27FC236}">
                <a16:creationId xmlns:a16="http://schemas.microsoft.com/office/drawing/2014/main" id="{64C4AA2D-11E5-3E4B-8326-1B54E9A2F7D1}"/>
              </a:ext>
            </a:extLst>
          </p:cNvPr>
          <p:cNvSpPr/>
          <p:nvPr userDrawn="1"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36;p5">
            <a:extLst>
              <a:ext uri="{FF2B5EF4-FFF2-40B4-BE49-F238E27FC236}">
                <a16:creationId xmlns:a16="http://schemas.microsoft.com/office/drawing/2014/main" id="{472B4A29-3506-7342-8190-5905AFDB6CE8}"/>
              </a:ext>
            </a:extLst>
          </p:cNvPr>
          <p:cNvSpPr/>
          <p:nvPr userDrawn="1"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37;p5">
            <a:extLst>
              <a:ext uri="{FF2B5EF4-FFF2-40B4-BE49-F238E27FC236}">
                <a16:creationId xmlns:a16="http://schemas.microsoft.com/office/drawing/2014/main" id="{03C20999-7809-6C48-950C-AA89E6A07BC1}"/>
              </a:ext>
            </a:extLst>
          </p:cNvPr>
          <p:cNvSpPr/>
          <p:nvPr userDrawn="1"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38;p5">
            <a:extLst>
              <a:ext uri="{FF2B5EF4-FFF2-40B4-BE49-F238E27FC236}">
                <a16:creationId xmlns:a16="http://schemas.microsoft.com/office/drawing/2014/main" id="{6D394E54-B3EE-3745-B0CD-61E1E5B685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960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932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821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69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2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8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8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1191600" y="6199950"/>
            <a:ext cx="86168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185C5"/>
                </a:solidFill>
              </a:defRPr>
            </a:lvl1pPr>
            <a:lvl2pPr lvl="1">
              <a:buNone/>
              <a:defRPr>
                <a:solidFill>
                  <a:srgbClr val="2185C5"/>
                </a:solidFill>
              </a:defRPr>
            </a:lvl2pPr>
            <a:lvl3pPr lvl="2">
              <a:buNone/>
              <a:defRPr>
                <a:solidFill>
                  <a:srgbClr val="2185C5"/>
                </a:solidFill>
              </a:defRPr>
            </a:lvl3pPr>
            <a:lvl4pPr lvl="3">
              <a:buNone/>
              <a:defRPr>
                <a:solidFill>
                  <a:srgbClr val="2185C5"/>
                </a:solidFill>
              </a:defRPr>
            </a:lvl4pPr>
            <a:lvl5pPr lvl="4">
              <a:buNone/>
              <a:defRPr>
                <a:solidFill>
                  <a:srgbClr val="2185C5"/>
                </a:solidFill>
              </a:defRPr>
            </a:lvl5pPr>
            <a:lvl6pPr lvl="5">
              <a:buNone/>
              <a:defRPr>
                <a:solidFill>
                  <a:srgbClr val="2185C5"/>
                </a:solidFill>
              </a:defRPr>
            </a:lvl6pPr>
            <a:lvl7pPr lvl="6">
              <a:buNone/>
              <a:defRPr>
                <a:solidFill>
                  <a:srgbClr val="2185C5"/>
                </a:solidFill>
              </a:defRPr>
            </a:lvl7pPr>
            <a:lvl8pPr lvl="7">
              <a:buNone/>
              <a:defRPr>
                <a:solidFill>
                  <a:srgbClr val="2185C5"/>
                </a:solidFill>
              </a:defRPr>
            </a:lvl8pPr>
            <a:lvl9pPr lvl="8">
              <a:buNone/>
              <a:defRPr>
                <a:solidFill>
                  <a:srgbClr val="2185C5"/>
                </a:solidFill>
              </a:defRPr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5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1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77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11.png"/><Relationship Id="rId5" Type="http://schemas.openxmlformats.org/officeDocument/2006/relationships/tags" Target="../tags/tag7.xml"/><Relationship Id="rId10" Type="http://schemas.openxmlformats.org/officeDocument/2006/relationships/image" Target="../media/image10.png"/><Relationship Id="rId4" Type="http://schemas.openxmlformats.org/officeDocument/2006/relationships/tags" Target="../tags/tag6.xml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8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7.xml"/><Relationship Id="rId7" Type="http://schemas.openxmlformats.org/officeDocument/2006/relationships/image" Target="../media/image26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30.png"/><Relationship Id="rId5" Type="http://schemas.openxmlformats.org/officeDocument/2006/relationships/tags" Target="../tags/tag19.xml"/><Relationship Id="rId10" Type="http://schemas.openxmlformats.org/officeDocument/2006/relationships/image" Target="../media/image29.png"/><Relationship Id="rId4" Type="http://schemas.openxmlformats.org/officeDocument/2006/relationships/tags" Target="../tags/tag18.xml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tif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37.png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image" Target="../media/image35.png"/><Relationship Id="rId2" Type="http://schemas.openxmlformats.org/officeDocument/2006/relationships/tags" Target="../tags/tag23.xml"/><Relationship Id="rId16" Type="http://schemas.openxmlformats.org/officeDocument/2006/relationships/image" Target="../media/image40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image" Target="../media/image34.png"/><Relationship Id="rId5" Type="http://schemas.openxmlformats.org/officeDocument/2006/relationships/tags" Target="../tags/tag26.xml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tags" Target="../tags/tag25.xm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33.xml"/><Relationship Id="rId7" Type="http://schemas.openxmlformats.org/officeDocument/2006/relationships/image" Target="../media/image44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47.png"/><Relationship Id="rId4" Type="http://schemas.openxmlformats.org/officeDocument/2006/relationships/tags" Target="../tags/tag34.xml"/><Relationship Id="rId9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3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1.xml"/><Relationship Id="rId6" Type="http://schemas.openxmlformats.org/officeDocument/2006/relationships/image" Target="../media/image55.png"/><Relationship Id="rId5" Type="http://schemas.openxmlformats.org/officeDocument/2006/relationships/image" Target="../media/image5.tiff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  <p:extLst>
      <p:ext uri="{BB962C8B-B14F-4D97-AF65-F5344CB8AC3E}">
        <p14:creationId xmlns:p14="http://schemas.microsoft.com/office/powerpoint/2010/main" val="54200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75B3-DF01-C44D-AEA0-E16FD037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2766-33F8-6546-A8C8-7925DBFCB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00" y="1831450"/>
            <a:ext cx="10003938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Goodness of fit: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Errors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Variation from factor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Analysis of variation (ANOVA) and F-test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Importance </a:t>
            </a:r>
            <a:r>
              <a:rPr lang="en-US" altLang="zh-CN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¹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Significance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Important </a:t>
            </a: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Explains a high percent of variation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Significance </a:t>
            </a: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High contribution to the variation compared to that by errors.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 of estimated effect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4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Factorial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9236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699" y="944907"/>
            <a:ext cx="5617937" cy="292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 of one factor experiment: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An algorithm has three versions: R, V, Z. Which version gives the lowest response time? What’s their </a:t>
            </a:r>
            <a:r>
              <a:rPr lang="en-US" sz="2400" dirty="0"/>
              <a:t>average</a:t>
            </a:r>
            <a:r>
              <a:rPr lang="en" sz="2400" dirty="0"/>
              <a:t> performance?</a:t>
            </a:r>
            <a:br>
              <a:rPr lang="en" sz="2400" dirty="0"/>
            </a:br>
            <a:br>
              <a:rPr lang="en" sz="2400" dirty="0"/>
            </a:br>
            <a:r>
              <a:rPr lang="en" sz="2400" dirty="0">
                <a:sym typeface="Wingdings" pitchFamily="2" charset="2"/>
              </a:rPr>
              <a:t> </a:t>
            </a:r>
            <a:r>
              <a:rPr lang="en" sz="2400" dirty="0"/>
              <a:t>Run each version 5 times?</a:t>
            </a:r>
            <a:br>
              <a:rPr lang="en" sz="2400" dirty="0"/>
            </a:b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338DD827-F7E2-0743-9997-B2F687AA65E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090" y="3865419"/>
            <a:ext cx="2459038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88728E5-2059-B54B-ACAC-A6FE5FC99C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24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E92E8-CB04-304B-AB4E-18ACFADF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9B031-566A-B84D-9864-FCCFF35CD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E933DF-F251-664A-8172-279B8BDB24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5" name="Picture 5" descr="D:\perf\TP_tmp.png">
            <a:extLst>
              <a:ext uri="{FF2B5EF4-FFF2-40B4-BE49-F238E27FC236}">
                <a16:creationId xmlns:a16="http://schemas.microsoft.com/office/drawing/2014/main" id="{BC7308EF-E372-C745-A74A-7BA96136D87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1478754"/>
            <a:ext cx="7398328" cy="2753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134CB8-4319-0F4E-A7EC-FDDE1706B868}"/>
                  </a:ext>
                </a:extLst>
              </p:cNvPr>
              <p:cNvSpPr/>
              <p:nvPr/>
            </p:nvSpPr>
            <p:spPr>
              <a:xfrm>
                <a:off x="886800" y="4450092"/>
                <a:ext cx="8616800" cy="23319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  <m: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j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77"/>
                  </a:rPr>
                  <a:t>                            Response of I replication of k level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sz="20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j</m:t>
                            </m:r>
                          </m:sub>
                        </m:sSub>
                      </m:e>
                    </m:acc>
                    <m:r>
                      <a:rPr lang="en-US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77"/>
                  </a:rPr>
                  <a:t>                           Average response of j alternative  replications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μ</m:t>
                    </m:r>
                    <m:r>
                      <a:rPr lang="en-US" sz="2000" b="0" i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US" sz="2000" b="0" i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0" i="0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ato" panose="020F0502020204030203" pitchFamily="34" charset="77"/>
                  </a:rPr>
                  <a:t>                   Average response of all level experiments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𝛂</m:t>
                        </m:r>
                      </m:e>
                      <m:sub>
                        <m:r>
                          <a:rPr lang="en-US" sz="2000" b="1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𝐣</m:t>
                        </m:r>
                      </m:sub>
                    </m:sSub>
                    <m:r>
                      <a:rPr lang="en-US" sz="2000" b="1" i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acc>
                    <m:r>
                      <a:rPr lang="en-US" sz="2000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..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>
                    <a:solidFill>
                      <a:srgbClr val="0070C0"/>
                    </a:solidFill>
                    <a:latin typeface="Lato" panose="020F0502020204030203" pitchFamily="34" charset="77"/>
                  </a:rPr>
                  <a:t>     Effect of of alternative j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𝛆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𝐢</m:t>
                        </m:r>
                        <m:r>
                          <a:rPr lang="en-US" sz="2000" b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sz="20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sz="20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..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000" b="1" dirty="0">
                    <a:solidFill>
                      <a:srgbClr val="0070C0"/>
                    </a:solidFill>
                    <a:latin typeface="Lato" panose="020F0502020204030203" pitchFamily="34" charset="77"/>
                  </a:rPr>
                  <a:t>   Error term</a:t>
                </a:r>
                <a:endParaRPr 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77"/>
                </a:endParaRPr>
              </a:p>
              <a:p>
                <a:pPr marL="0" indent="0">
                  <a:buNone/>
                </a:pPr>
                <a:endParaRPr 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3134CB8-4319-0F4E-A7EC-FDDE1706B8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800" y="4450092"/>
                <a:ext cx="8616800" cy="2331985"/>
              </a:xfrm>
              <a:prstGeom prst="rect">
                <a:avLst/>
              </a:prstGeom>
              <a:blipFill>
                <a:blip r:embed="rId4"/>
                <a:stretch>
                  <a:fillRect t="-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581BEBA-2F98-734C-BA0A-92282DACB1C0}"/>
              </a:ext>
            </a:extLst>
          </p:cNvPr>
          <p:cNvSpPr txBox="1"/>
          <p:nvPr/>
        </p:nvSpPr>
        <p:spPr>
          <a:xfrm>
            <a:off x="8543485" y="1856897"/>
            <a:ext cx="34955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-Average algorithm requires 187.7 second of computing time. </a:t>
            </a:r>
          </a:p>
          <a:p>
            <a:endParaRPr lang="en-US" altLang="zh-CN" sz="1800" dirty="0">
              <a:solidFill>
                <a:srgbClr val="F20253"/>
              </a:solidFill>
              <a:latin typeface="Happy Monkey" panose="02000500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sz="18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-The effects of the   R, V, and Z are -13.3, -24.5, and 37.7, respectively.  </a:t>
            </a:r>
          </a:p>
          <a:p>
            <a:endParaRPr lang="en-US" altLang="zh-CN" sz="1800" dirty="0">
              <a:solidFill>
                <a:srgbClr val="F20253"/>
              </a:solidFill>
              <a:latin typeface="Happy Monkey" panose="02000500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sz="18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That is, </a:t>
            </a:r>
          </a:p>
          <a:p>
            <a:pPr lvl="1"/>
            <a:r>
              <a:rPr lang="en-US" altLang="zh-CN" sz="18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R/V/S requires -13.3/-24.5/-37.7  seconds more than an  average </a:t>
            </a:r>
            <a:r>
              <a:rPr lang="en-US" altLang="zh-CN" sz="1800" dirty="0" err="1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algorithm.x</a:t>
            </a:r>
            <a:endParaRPr lang="en-US" altLang="zh-CN" sz="1800" dirty="0">
              <a:solidFill>
                <a:srgbClr val="F20253"/>
              </a:solidFill>
              <a:latin typeface="Happy Monkey" panose="02000500000000020004" pitchFamily="2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6853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:\Documents and Settings\Video\My Documents\ritun\TP_tmp.png">
            <a:extLst>
              <a:ext uri="{FF2B5EF4-FFF2-40B4-BE49-F238E27FC236}">
                <a16:creationId xmlns:a16="http://schemas.microsoft.com/office/drawing/2014/main" id="{353394A5-2683-4A4E-9C62-03C83E66EEF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272" y="2803921"/>
            <a:ext cx="3983364" cy="3129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082" name="Rectangle 2">
            <a:extLst>
              <a:ext uri="{FF2B5EF4-FFF2-40B4-BE49-F238E27FC236}">
                <a16:creationId xmlns:a16="http://schemas.microsoft.com/office/drawing/2014/main" id="{81A61BF2-3E77-7B49-8F63-023464A82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9960" y="-103909"/>
            <a:ext cx="9792775" cy="1143000"/>
          </a:xfrm>
        </p:spPr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Models</a:t>
            </a:r>
          </a:p>
        </p:txBody>
      </p:sp>
      <p:pic>
        <p:nvPicPr>
          <p:cNvPr id="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7EEB8CF0-3C01-414F-8F9B-22B981E6FC9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2679950"/>
            <a:ext cx="57277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D4582D88-889C-D546-B620-DC232234A89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150" y="4505107"/>
            <a:ext cx="304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DE551B-64C4-FB49-A66C-7F2B9A18C340}"/>
              </a:ext>
            </a:extLst>
          </p:cNvPr>
          <p:cNvGrpSpPr/>
          <p:nvPr/>
        </p:nvGrpSpPr>
        <p:grpSpPr>
          <a:xfrm>
            <a:off x="3865418" y="778234"/>
            <a:ext cx="3477491" cy="1510145"/>
            <a:chOff x="3879273" y="1039091"/>
            <a:chExt cx="3477491" cy="151014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25EE001-A3BB-FF40-B16E-A42FCB2FE073}"/>
                </a:ext>
              </a:extLst>
            </p:cNvPr>
            <p:cNvSpPr/>
            <p:nvPr/>
          </p:nvSpPr>
          <p:spPr>
            <a:xfrm>
              <a:off x="3879273" y="1039091"/>
              <a:ext cx="3477491" cy="151014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4" descr="C:\Documents and Settings\Video\My Documents\ritun\TP_tmp.png">
              <a:extLst>
                <a:ext uri="{FF2B5EF4-FFF2-40B4-BE49-F238E27FC236}">
                  <a16:creationId xmlns:a16="http://schemas.microsoft.com/office/drawing/2014/main" id="{1B0D2E43-A09D-CE41-B825-7A6D00597C68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5628" y="1336891"/>
              <a:ext cx="234632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5" descr="C:\Documents and Settings\Video\My Documents\ritun\TP_tmp.png">
              <a:extLst>
                <a:ext uri="{FF2B5EF4-FFF2-40B4-BE49-F238E27FC236}">
                  <a16:creationId xmlns:a16="http://schemas.microsoft.com/office/drawing/2014/main" id="{70E5B230-FD85-9048-B66F-D3BA59D006FD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2997" y="1921824"/>
              <a:ext cx="1371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3" name="Picture 12" descr="C:\Documents and Settings\Video\My Documents\ritun\TP_tmp.png">
            <a:extLst>
              <a:ext uri="{FF2B5EF4-FFF2-40B4-BE49-F238E27FC236}">
                <a16:creationId xmlns:a16="http://schemas.microsoft.com/office/drawing/2014/main" id="{84D8E667-2155-8242-B056-D75FC3DEB5A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507" y="5842687"/>
            <a:ext cx="304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B7F00C7-EFBF-E149-8555-19C1D8702544}"/>
              </a:ext>
            </a:extLst>
          </p:cNvPr>
          <p:cNvSpPr/>
          <p:nvPr/>
        </p:nvSpPr>
        <p:spPr>
          <a:xfrm>
            <a:off x="2455628" y="2632049"/>
            <a:ext cx="3842432" cy="131127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10A8B6-2762-FF49-9DA1-BA193C5D8188}"/>
              </a:ext>
            </a:extLst>
          </p:cNvPr>
          <p:cNvSpPr/>
          <p:nvPr/>
        </p:nvSpPr>
        <p:spPr>
          <a:xfrm>
            <a:off x="2283297" y="4395930"/>
            <a:ext cx="3593050" cy="114853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092F1A-7697-FC46-9D7B-782CAECB9B43}"/>
              </a:ext>
            </a:extLst>
          </p:cNvPr>
          <p:cNvSpPr/>
          <p:nvPr/>
        </p:nvSpPr>
        <p:spPr>
          <a:xfrm>
            <a:off x="7700424" y="5562941"/>
            <a:ext cx="3593050" cy="103935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8F6D64-F873-C545-9B6D-237FAFD7F236}"/>
              </a:ext>
            </a:extLst>
          </p:cNvPr>
          <p:cNvSpPr/>
          <p:nvPr/>
        </p:nvSpPr>
        <p:spPr>
          <a:xfrm>
            <a:off x="7700424" y="2291027"/>
            <a:ext cx="3645235" cy="325343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D75078-A771-5A41-A81F-BC9666A16778}"/>
              </a:ext>
            </a:extLst>
          </p:cNvPr>
          <p:cNvSpPr/>
          <p:nvPr/>
        </p:nvSpPr>
        <p:spPr>
          <a:xfrm>
            <a:off x="7809334" y="1039091"/>
            <a:ext cx="327430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How to get those model parameters from “y”</a:t>
            </a:r>
          </a:p>
        </p:txBody>
      </p:sp>
    </p:spTree>
    <p:extLst>
      <p:ext uri="{BB962C8B-B14F-4D97-AF65-F5344CB8AC3E}">
        <p14:creationId xmlns:p14="http://schemas.microsoft.com/office/powerpoint/2010/main" val="361581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974549-4CBD-FE40-9B0E-58182885C504}"/>
              </a:ext>
            </a:extLst>
          </p:cNvPr>
          <p:cNvSpPr txBox="1">
            <a:spLocks noChangeArrowheads="1"/>
          </p:cNvSpPr>
          <p:nvPr/>
        </p:nvSpPr>
        <p:spPr>
          <a:xfrm>
            <a:off x="1343999" y="1595922"/>
            <a:ext cx="9792775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Courier New" panose="02070309020205020404" pitchFamily="49" charset="0"/>
              <a:buChar char="o"/>
              <a:defRPr sz="2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Arial" panose="020B0604020202020204" pitchFamily="34" charset="0"/>
              <a:buChar char="•"/>
              <a:defRPr sz="2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6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of variance (ANOVA):testing model accuracy and confidence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variations to errors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Importance </a:t>
            </a:r>
            <a:r>
              <a:rPr lang="en-US" altLang="zh-CN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¹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Significance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Important </a:t>
            </a: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Explains a high percent of variation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Significance </a:t>
            </a: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High contribution to the variation compared to that by errors.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The ratio between some variances  follows F-distribution. </a:t>
            </a: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3058" name="Rectangle 2">
            <a:extLst>
              <a:ext uri="{FF2B5EF4-FFF2-40B4-BE49-F238E27FC236}">
                <a16:creationId xmlns:a16="http://schemas.microsoft.com/office/drawing/2014/main" id="{2A37C627-DD82-0C40-8CF6-1948798A9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Analyzing the model: </a:t>
            </a:r>
          </a:p>
        </p:txBody>
      </p:sp>
    </p:spTree>
    <p:extLst>
      <p:ext uri="{BB962C8B-B14F-4D97-AF65-F5344CB8AC3E}">
        <p14:creationId xmlns:p14="http://schemas.microsoft.com/office/powerpoint/2010/main" val="44423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81A61BF2-3E77-7B49-8F63-023464A82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and variation</a:t>
            </a:r>
          </a:p>
        </p:txBody>
      </p:sp>
      <p:pic>
        <p:nvPicPr>
          <p:cNvPr id="19" name="Picture 8" descr="D:\POWERPNT\97\TP_tmp.png">
            <a:extLst>
              <a:ext uri="{FF2B5EF4-FFF2-40B4-BE49-F238E27FC236}">
                <a16:creationId xmlns:a16="http://schemas.microsoft.com/office/drawing/2014/main" id="{2791AFBA-6DC6-8644-A750-44142AE50E6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747" y="445609"/>
            <a:ext cx="4793999" cy="832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294664D-A5BC-3049-A0F3-95EDDDC4356B}"/>
              </a:ext>
            </a:extLst>
          </p:cNvPr>
          <p:cNvGrpSpPr/>
          <p:nvPr/>
        </p:nvGrpSpPr>
        <p:grpSpPr>
          <a:xfrm>
            <a:off x="1581787" y="2641569"/>
            <a:ext cx="11526982" cy="3387260"/>
            <a:chOff x="1357746" y="1452423"/>
            <a:chExt cx="11526982" cy="338726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82416C5-C11F-9644-BAA3-595DC0F856DE}"/>
                </a:ext>
              </a:extLst>
            </p:cNvPr>
            <p:cNvGrpSpPr/>
            <p:nvPr/>
          </p:nvGrpSpPr>
          <p:grpSpPr>
            <a:xfrm>
              <a:off x="2599886" y="2169187"/>
              <a:ext cx="7901721" cy="1128713"/>
              <a:chOff x="2244436" y="2864643"/>
              <a:chExt cx="7901721" cy="1128713"/>
            </a:xfrm>
          </p:grpSpPr>
          <p:pic>
            <p:nvPicPr>
              <p:cNvPr id="17" name="Picture 5" descr="C:\Documents and Settings\Video\My Documents\ritun\TP_tmp.png">
                <a:extLst>
                  <a:ext uri="{FF2B5EF4-FFF2-40B4-BE49-F238E27FC236}">
                    <a16:creationId xmlns:a16="http://schemas.microsoft.com/office/drawing/2014/main" id="{518A65E4-C1D5-7A4A-8054-AE5BA56A416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44436" y="2864643"/>
                <a:ext cx="4905375" cy="11287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54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7CD7CBB-04D4-F045-B2C0-21C71E4A63BE}"/>
                  </a:ext>
                </a:extLst>
              </p:cNvPr>
              <p:cNvSpPr/>
              <p:nvPr/>
            </p:nvSpPr>
            <p:spPr>
              <a:xfrm>
                <a:off x="6871855" y="3439358"/>
                <a:ext cx="327430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>
                    <a:solidFill>
                      <a:srgbClr val="F20253"/>
                    </a:solidFill>
                    <a:latin typeface="Happy Monkey" panose="02000500000000020004" pitchFamily="2" charset="0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 goes to 0, Why?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BCE2C35E-AE75-4B46-A796-07079233E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99219" y="3685580"/>
                <a:ext cx="1672636" cy="30777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ECC64CF2-09CA-B841-95D4-8955D9D65E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>
                <a:xfrm>
                  <a:off x="1357746" y="2733543"/>
                  <a:ext cx="11526982" cy="21061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/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419100" algn="l" rtl="0" eaLnBrk="1" hangingPunct="1">
                    <a:lnSpc>
                      <a:spcPct val="1000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3000"/>
                    <a:buFont typeface="Courier New" panose="02070309020205020404" pitchFamily="49" charset="0"/>
                    <a:buChar char="o"/>
                    <a:defRPr sz="28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1pPr>
                  <a:lvl2pPr marL="914400" marR="0" lvl="1" indent="-3810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2400"/>
                    <a:buFont typeface="Arial" panose="020B0604020202020204" pitchFamily="34" charset="0"/>
                    <a:buChar char="•"/>
                    <a:defRPr sz="20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2pPr>
                  <a:lvl3pPr marL="1371600" marR="0" lvl="2" indent="-3810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2400"/>
                    <a:buFont typeface="Lato"/>
                    <a:buChar char="■"/>
                    <a:defRPr sz="20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3pPr>
                  <a:lvl4pPr marL="1828800" marR="0" lvl="3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●"/>
                    <a:defRPr sz="16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4pPr>
                  <a:lvl5pPr marL="2286000" marR="0" lvl="4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○"/>
                    <a:defRPr sz="16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5pPr>
                  <a:lvl6pPr marL="2743200" marR="0" lvl="5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■"/>
                    <a:defRPr sz="18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6pPr>
                  <a:lvl7pPr marL="3200400" marR="0" lvl="6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●"/>
                    <a:defRPr sz="18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7pPr>
                  <a:lvl8pPr marL="3657600" marR="0" lvl="7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○"/>
                    <a:defRPr sz="18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8pPr>
                  <a:lvl9pPr marL="4114800" marR="0" lvl="8" indent="-342900" algn="l" rtl="0" ea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677480"/>
                    </a:buClr>
                    <a:buSzPts val="1800"/>
                    <a:buFont typeface="Lato"/>
                    <a:buChar char="■"/>
                    <a:defRPr sz="1800" b="0" i="0" u="none" strike="noStrike" cap="none">
                      <a:solidFill>
                        <a:srgbClr val="677480"/>
                      </a:solidFill>
                      <a:latin typeface="Lato"/>
                      <a:ea typeface="Lato"/>
                      <a:cs typeface="Lato"/>
                      <a:sym typeface="Lato"/>
                    </a:defRPr>
                  </a:lvl9pPr>
                </a:lstStyle>
                <a:p>
                  <a:pPr marL="38100" indent="0">
                    <a:buNone/>
                  </a:pPr>
                  <a:endParaRPr lang="en-US" altLang="zh-CN" dirty="0"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 marL="38100" indent="0">
                    <a:buNone/>
                  </a:pPr>
                  <a:r>
                    <a:rPr lang="en-US" altLang="zh-CN" sz="2000" dirty="0"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Sum of Squared Y = Sum of Squared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/>
                      </m:sSub>
                    </m:oMath>
                  </a14:m>
                  <a:r>
                    <a:rPr lang="en-US" altLang="zh-CN" sz="2000" dirty="0"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 + Sum of Squared</a:t>
                  </a:r>
                  <a14:m>
                    <m:oMath xmlns:m="http://schemas.openxmlformats.org/officeDocument/2006/math">
                      <m:r>
                        <a:rPr lang="en-US" sz="2000" i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altLang="zh-CN" sz="2000" dirty="0"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+ Sum of Squared errors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</m:oMath>
                  </a14:m>
                  <a:endParaRPr lang="en-US" altLang="zh-CN" sz="2000" dirty="0"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  <a:p>
                  <a:pPr>
                    <a:buFont typeface="Wingdings" pitchFamily="2" charset="2"/>
                    <a:buChar char="è"/>
                  </a:pPr>
                  <a:r>
                    <a:rPr lang="en-US" altLang="zh-CN" dirty="0">
                      <a:ea typeface="Arial Unicode MS" panose="020B0604020202020204" pitchFamily="34" charset="-128"/>
                      <a:cs typeface="Arial Unicode MS" panose="020B0604020202020204" pitchFamily="34" charset="-128"/>
                      <a:sym typeface="Wingdings" pitchFamily="2" charset="2"/>
                    </a:rPr>
                    <a:t>SSY =SS0+SSA+SSE</a:t>
                  </a:r>
                </a:p>
                <a:p>
                  <a:pPr>
                    <a:buFont typeface="Wingdings" pitchFamily="2" charset="2"/>
                    <a:buChar char="è"/>
                  </a:pPr>
                  <a:endParaRPr lang="en-US" altLang="zh-CN" sz="400" dirty="0">
                    <a:ea typeface="Arial Unicode MS" panose="020B0604020202020204" pitchFamily="34" charset="-128"/>
                    <a:cs typeface="Arial Unicode MS" panose="020B0604020202020204" pitchFamily="34" charset="-128"/>
                    <a:sym typeface="Wingdings" pitchFamily="2" charset="2"/>
                  </a:endParaRPr>
                </a:p>
                <a:p>
                  <a:pPr marL="38100" indent="0">
                    <a:buNone/>
                  </a:pPr>
                  <a:r>
                    <a:rPr lang="en-US" altLang="zh-CN" dirty="0">
                      <a:ea typeface="Arial Unicode MS" panose="020B0604020202020204" pitchFamily="34" charset="-128"/>
                      <a:cs typeface="Arial Unicode MS" panose="020B0604020202020204" pitchFamily="34" charset="-128"/>
                      <a:sym typeface="Wingdings" pitchFamily="2" charset="2"/>
                    </a:rPr>
                    <a:t>Total of variance : SST= SSY-SS0=SSA+SSE</a:t>
                  </a:r>
                  <a:endParaRPr lang="en-US" altLang="zh-CN" dirty="0"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</mc:Choice>
          <mc:Fallback xmlns="">
            <p:sp>
              <p:nvSpPr>
                <p:cNvPr id="26" name="Rectangle 3">
                  <a:extLst>
                    <a:ext uri="{FF2B5EF4-FFF2-40B4-BE49-F238E27FC236}">
                      <a16:creationId xmlns:a16="http://schemas.microsoft.com/office/drawing/2014/main" id="{ECC64CF2-09CA-B841-95D4-8955D9D65E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746" y="2733543"/>
                  <a:ext cx="11526982" cy="2106140"/>
                </a:xfrm>
                <a:prstGeom prst="rect">
                  <a:avLst/>
                </a:prstGeom>
                <a:blipFill>
                  <a:blip r:embed="rId6"/>
                  <a:stretch>
                    <a:fillRect l="-771" b="-1018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8918F49-F4CB-024C-8B55-6180266E78E4}"/>
                </a:ext>
              </a:extLst>
            </p:cNvPr>
            <p:cNvSpPr/>
            <p:nvPr/>
          </p:nvSpPr>
          <p:spPr>
            <a:xfrm>
              <a:off x="4230960" y="1939116"/>
              <a:ext cx="922932" cy="911421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9FBCD94-E65F-D349-950E-1A32C4628CD7}"/>
                </a:ext>
              </a:extLst>
            </p:cNvPr>
            <p:cNvSpPr/>
            <p:nvPr/>
          </p:nvSpPr>
          <p:spPr>
            <a:xfrm>
              <a:off x="5406644" y="1956784"/>
              <a:ext cx="922932" cy="911421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A0E6EAC-7DE6-8241-BE18-FDF603B0E627}"/>
                </a:ext>
              </a:extLst>
            </p:cNvPr>
            <p:cNvSpPr/>
            <p:nvPr/>
          </p:nvSpPr>
          <p:spPr>
            <a:xfrm>
              <a:off x="6659771" y="1965618"/>
              <a:ext cx="922932" cy="911421"/>
            </a:xfrm>
            <a:prstGeom prst="rect">
              <a:avLst/>
            </a:prstGeom>
            <a:noFill/>
            <a:ln w="38100">
              <a:solidFill>
                <a:srgbClr val="0070C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A75146B-9DB6-264D-A70C-66B9F2DE948D}"/>
                    </a:ext>
                  </a:extLst>
                </p:cNvPr>
                <p:cNvSpPr/>
                <p:nvPr/>
              </p:nvSpPr>
              <p:spPr>
                <a:xfrm>
                  <a:off x="4018821" y="1467285"/>
                  <a:ext cx="1347209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F20253"/>
                      </a:solidFill>
                      <a:latin typeface="Happy Monkey" panose="02000500000000020004" pitchFamily="2" charset="0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 =?</a:t>
                  </a:r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𝑎𝑟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altLang="zh-CN" sz="2000" dirty="0">
                    <a:solidFill>
                      <a:srgbClr val="F20253"/>
                    </a:solidFill>
                    <a:latin typeface="Happy Monkey" panose="02000500000000020004" pitchFamily="2" charset="0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A75146B-9DB6-264D-A70C-66B9F2DE94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821" y="1467285"/>
                  <a:ext cx="1347209" cy="400110"/>
                </a:xfrm>
                <a:prstGeom prst="rect">
                  <a:avLst/>
                </a:prstGeom>
                <a:blipFill>
                  <a:blip r:embed="rId7"/>
                  <a:stretch>
                    <a:fillRect t="-6061" b="-2424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29DA4CF-4DFF-7B47-BDC1-0289086BC674}"/>
                    </a:ext>
                  </a:extLst>
                </p:cNvPr>
                <p:cNvSpPr/>
                <p:nvPr/>
              </p:nvSpPr>
              <p:spPr>
                <a:xfrm>
                  <a:off x="5153892" y="1452423"/>
                  <a:ext cx="1725548" cy="4788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000" dirty="0">
                      <a:solidFill>
                        <a:srgbClr val="F20253"/>
                      </a:solidFill>
                      <a:latin typeface="Happy Monkey" panose="02000500000000020004" pitchFamily="2" charset="0"/>
                      <a:ea typeface="Arial Unicode MS" panose="020B0604020202020204" pitchFamily="34" charset="-128"/>
                      <a:cs typeface="Arial Unicode MS" panose="020B0604020202020204" pitchFamily="34" charset="-128"/>
                    </a:rPr>
                    <a:t> =?</a:t>
                  </a:r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00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chemeClr val="tx1">
                                          <a:lumMod val="65000"/>
                                          <a:lumOff val="3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a14:m>
                  <a:endParaRPr lang="en-US" altLang="zh-CN" sz="2000" dirty="0">
                    <a:solidFill>
                      <a:srgbClr val="F20253"/>
                    </a:solidFill>
                    <a:latin typeface="Happy Monkey" panose="02000500000000020004" pitchFamily="2" charset="0"/>
                    <a:ea typeface="Arial Unicode MS" panose="020B0604020202020204" pitchFamily="34" charset="-128"/>
                    <a:cs typeface="Arial Unicode MS" panose="020B0604020202020204" pitchFamily="34" charset="-128"/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529DA4CF-4DFF-7B47-BDC1-0289086BC6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3892" y="1452423"/>
                  <a:ext cx="1725548" cy="478849"/>
                </a:xfrm>
                <a:prstGeom prst="rect">
                  <a:avLst/>
                </a:prstGeom>
                <a:blipFill>
                  <a:blip r:embed="rId8"/>
                  <a:stretch>
                    <a:fillRect t="-87179" b="-1384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3B0ACFD7-C5B1-444A-89C6-E40E3132A6D5}"/>
              </a:ext>
            </a:extLst>
          </p:cNvPr>
          <p:cNvSpPr/>
          <p:nvPr/>
        </p:nvSpPr>
        <p:spPr>
          <a:xfrm>
            <a:off x="6671674" y="1452423"/>
            <a:ext cx="13472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F20253"/>
                </a:solidFill>
                <a:latin typeface="Happy Monkey" panose="02000500000000020004" pitchFamily="2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8695F7-DBD6-8747-BFE8-51BADA61A3A6}"/>
                  </a:ext>
                </a:extLst>
              </p:cNvPr>
              <p:cNvSpPr/>
              <p:nvPr/>
            </p:nvSpPr>
            <p:spPr>
              <a:xfrm>
                <a:off x="2090630" y="1661938"/>
                <a:ext cx="7459734" cy="7732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3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</a:rPr>
                  <a:t>Total variation of y (SST)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32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320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20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32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sz="3200" b="0" i="1" smtClean="0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sz="32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32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3200" b="0" i="1" smtClean="0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..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sz="3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3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58695F7-DBD6-8747-BFE8-51BADA61A3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630" y="1661938"/>
                <a:ext cx="7459734" cy="773289"/>
              </a:xfrm>
              <a:prstGeom prst="rect">
                <a:avLst/>
              </a:prstGeom>
              <a:blipFill>
                <a:blip r:embed="rId9"/>
                <a:stretch>
                  <a:fillRect l="-2041" t="-82258" b="-146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0505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12C12BA6-7A23-B04A-A341-6DDB97C1C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Back to examples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3BACFF5B-6B12-9247-AF21-0C1545FD2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SST=105357.3 , SSA=10992.13, SSE=94365.2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the percentage of variation explained by the algorithms?</a:t>
            </a: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Is this number statistical significant?</a:t>
            </a:r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818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1CD5611-9000-2C4D-AA49-0F739DA0E5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797" y="3717988"/>
            <a:ext cx="7318375" cy="3952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9144512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E86C2834-0B96-EF48-8CF2-ECC925CC60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of Variance (ANOVA) 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3B0DF187-4ED6-AF41-8FFA-790BEEBC2BC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07627" y="1295401"/>
            <a:ext cx="10333209" cy="4810125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Degree of freedom = Number of independent values required to compute (Additive)</a:t>
            </a:r>
          </a:p>
          <a:p>
            <a:pPr marL="495300" lvl="1" indent="0"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8100" indent="0"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F-test 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Purpose: To check if SSA is </a:t>
            </a:r>
            <a:r>
              <a:rPr lang="en-US" altLang="zh-CN" i="1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significantly 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greater than SSE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are normally distributed </a:t>
            </a: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SSE and SSA have chi-square distributions.</a:t>
            </a:r>
          </a:p>
          <a:p>
            <a:pPr lvl="1"/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>
              <a:buFont typeface="Wingdings" pitchFamily="2" charset="2"/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where </a:t>
            </a:r>
            <a:r>
              <a:rPr lang="en-US" altLang="zh-CN" sz="2000" dirty="0" err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sz="2000" baseline="-25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=a-1 = degrees of freedom for SSA, </a:t>
            </a:r>
            <a:r>
              <a:rPr lang="en-US" altLang="zh-CN" sz="2000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sz="2000" baseline="-25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=a(r-1)  =  degrees of freedom for SSE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Computed ratio &gt; F</a:t>
            </a:r>
            <a:r>
              <a:rPr lang="en-US" altLang="zh-CN" baseline="-25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[1- </a:t>
            </a:r>
            <a:r>
              <a:rPr lang="en-US" altLang="zh-CN" baseline="-25000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  <a:r>
              <a:rPr lang="en-US" altLang="zh-CN" baseline="-25000" dirty="0" err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50000" dirty="0" err="1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altLang="zh-CN" baseline="-25000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50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 baseline="-25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]</a:t>
            </a:r>
            <a:r>
              <a:rPr lang="en-US" altLang="zh-CN" sz="2000" b="1" dirty="0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000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SSA is significantly higher than SSE.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33938F-CDCB-7140-869D-E9C60D1BEAC7}"/>
                  </a:ext>
                </a:extLst>
              </p:cNvPr>
              <p:cNvSpPr/>
              <p:nvPr/>
            </p:nvSpPr>
            <p:spPr>
              <a:xfrm>
                <a:off x="4730322" y="3670080"/>
                <a:ext cx="3486147" cy="856132"/>
              </a:xfrm>
              <a:prstGeom prst="rect">
                <a:avLst/>
              </a:prstGeom>
              <a:ln>
                <a:solidFill>
                  <a:srgbClr val="F20253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𝑆𝑆𝐴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𝑆𝑆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65000"/>
                                      <a:lumOff val="3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den>
                      </m:f>
                      <m:r>
                        <a:rPr lang="en-US" sz="240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D33938F-CDCB-7140-869D-E9C60D1BEA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322" y="3670080"/>
                <a:ext cx="3486147" cy="856132"/>
              </a:xfrm>
              <a:prstGeom prst="rect">
                <a:avLst/>
              </a:prstGeom>
              <a:blipFill>
                <a:blip r:embed="rId2"/>
                <a:stretch>
                  <a:fillRect b="-7246"/>
                </a:stretch>
              </a:blipFill>
              <a:ln>
                <a:solidFill>
                  <a:srgbClr val="F2025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469E084-3734-9142-AE2B-9DF3DB86D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754672"/>
              </p:ext>
            </p:extLst>
          </p:nvPr>
        </p:nvGraphicFramePr>
        <p:xfrm>
          <a:off x="2756030" y="2205219"/>
          <a:ext cx="8437420" cy="741680"/>
        </p:xfrm>
        <a:graphic>
          <a:graphicData uri="http://schemas.openxmlformats.org/drawingml/2006/table">
            <a:tbl>
              <a:tblPr firstRow="1" bandRow="1"/>
              <a:tblGrid>
                <a:gridCol w="2109355">
                  <a:extLst>
                    <a:ext uri="{9D8B030D-6E8A-4147-A177-3AD203B41FA5}">
                      <a16:colId xmlns:a16="http://schemas.microsoft.com/office/drawing/2014/main" val="2107785175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3803740551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850830556"/>
                    </a:ext>
                  </a:extLst>
                </a:gridCol>
                <a:gridCol w="2109355">
                  <a:extLst>
                    <a:ext uri="{9D8B030D-6E8A-4147-A177-3AD203B41FA5}">
                      <a16:colId xmlns:a16="http://schemas.microsoft.com/office/drawing/2014/main" val="1560138155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SSY                    = SS0                           +SSA                          +SSE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471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rgbClr val="0070C0"/>
                          </a:solidFill>
                        </a:rPr>
                        <a:t>ar</a:t>
                      </a:r>
                      <a:endParaRPr lang="en-US" sz="18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a-1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a(r-1)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61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683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4" name="Picture 6" descr="D:\powerpnt\97\TP_tmp.png">
            <a:extLst>
              <a:ext uri="{FF2B5EF4-FFF2-40B4-BE49-F238E27FC236}">
                <a16:creationId xmlns:a16="http://schemas.microsoft.com/office/drawing/2014/main" id="{B2488C2A-B672-CD41-9F74-E77BFACC40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309" y="1335087"/>
            <a:ext cx="9005455" cy="209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1250" name="Rectangle 2">
            <a:extLst>
              <a:ext uri="{FF2B5EF4-FFF2-40B4-BE49-F238E27FC236}">
                <a16:creationId xmlns:a16="http://schemas.microsoft.com/office/drawing/2014/main" id="{F10D62E1-26F6-9B4E-9FCD-FC2498EF1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457200"/>
            <a:ext cx="8305800" cy="838200"/>
          </a:xfrm>
        </p:spPr>
        <p:txBody>
          <a:bodyPr/>
          <a:lstStyle/>
          <a:p>
            <a:r>
              <a:rPr lang="en-US" altLang="zh-CN" sz="320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ANOVA Table for One Factor Experiments: </a:t>
            </a:r>
          </a:p>
        </p:txBody>
      </p:sp>
      <p:pic>
        <p:nvPicPr>
          <p:cNvPr id="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6CF4B6A-B76F-A54A-B706-70CEB7E418F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44636"/>
            <a:ext cx="7342909" cy="209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F76977-15D0-B647-A94E-88B113B9BF8C}"/>
              </a:ext>
            </a:extLst>
          </p:cNvPr>
          <p:cNvSpPr/>
          <p:nvPr/>
        </p:nvSpPr>
        <p:spPr>
          <a:xfrm>
            <a:off x="8146473" y="2272145"/>
            <a:ext cx="2826327" cy="955964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53E89B-E336-A54E-8F55-2A10E99E0AEC}"/>
              </a:ext>
            </a:extLst>
          </p:cNvPr>
          <p:cNvSpPr txBox="1"/>
          <p:nvPr/>
        </p:nvSpPr>
        <p:spPr>
          <a:xfrm>
            <a:off x="207818" y="1643379"/>
            <a:ext cx="157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Standard</a:t>
            </a:r>
          </a:p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output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5DDACD-AF98-A647-8F85-AAFB79F858F6}"/>
              </a:ext>
            </a:extLst>
          </p:cNvPr>
          <p:cNvSpPr txBox="1"/>
          <p:nvPr/>
        </p:nvSpPr>
        <p:spPr>
          <a:xfrm>
            <a:off x="207817" y="3737292"/>
            <a:ext cx="157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Back to algorithm example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5CA55-42D5-B546-8268-B534762CB04E}"/>
              </a:ext>
            </a:extLst>
          </p:cNvPr>
          <p:cNvSpPr txBox="1"/>
          <p:nvPr/>
        </p:nvSpPr>
        <p:spPr>
          <a:xfrm>
            <a:off x="9372601" y="4615110"/>
            <a:ext cx="24834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Is difference among algorithms significant?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14E836-EFD6-4646-9A94-797333AA7731}"/>
              </a:ext>
            </a:extLst>
          </p:cNvPr>
          <p:cNvSpPr/>
          <p:nvPr/>
        </p:nvSpPr>
        <p:spPr>
          <a:xfrm>
            <a:off x="7460674" y="5001491"/>
            <a:ext cx="1787235" cy="521422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587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 dirty="0"/>
              <a:t>Comparison questions?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7" y="1522713"/>
            <a:ext cx="8921262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2800" dirty="0"/>
              <a:t>Q1. You are looking for a computing cloud to host your websites so that the average latency is minimized. Which cloud provider? What kind of VMs? How many VMs? </a:t>
            </a:r>
          </a:p>
          <a:p>
            <a:pPr marL="38100" indent="0">
              <a:buNone/>
            </a:pPr>
            <a:endParaRPr lang="en-US" sz="2800" dirty="0"/>
          </a:p>
          <a:p>
            <a:pPr marL="38100" indent="0">
              <a:buNone/>
            </a:pPr>
            <a:r>
              <a:rPr lang="en-US" sz="2800" dirty="0"/>
              <a:t>Q2. You design a  (machine learning) algorithm, which has many parameters. How do you set the parameters such that the computing time and the algorithm accuracy are maximized? </a:t>
            </a:r>
            <a:endParaRPr sz="2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B19A9-603F-D042-A3A0-2BB5D4B8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62" y="586634"/>
            <a:ext cx="2193225" cy="2355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FD9F1-125E-B440-A22F-81A4BFAA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606" y="3463128"/>
            <a:ext cx="3395785" cy="22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6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5444-D2E3-C346-8B43-C6A6F7996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of parameter</a:t>
            </a:r>
          </a:p>
        </p:txBody>
      </p:sp>
      <p:pic>
        <p:nvPicPr>
          <p:cNvPr id="4" name="Picture 11" descr="D:\powerpnt\97\TP_tmp.png">
            <a:extLst>
              <a:ext uri="{FF2B5EF4-FFF2-40B4-BE49-F238E27FC236}">
                <a16:creationId xmlns:a16="http://schemas.microsoft.com/office/drawing/2014/main" id="{0F26A4E5-33A9-0E49-BB1C-3DAF20EC53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78" y="2798085"/>
            <a:ext cx="7799388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158596-E4DD-354E-A4C8-35D6F8C2DA83}"/>
                  </a:ext>
                </a:extLst>
              </p:cNvPr>
              <p:cNvSpPr/>
              <p:nvPr/>
            </p:nvSpPr>
            <p:spPr>
              <a:xfrm>
                <a:off x="2649453" y="1886237"/>
                <a:ext cx="7875682" cy="646331"/>
              </a:xfrm>
              <a:prstGeom prst="rect">
                <a:avLst/>
              </a:prstGeom>
              <a:ln w="28575">
                <a:solidFill>
                  <a:srgbClr val="F20253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𝑃𝑎𝑟𝑎𝑚𝑒𝑡𝑒𝑟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𝑒𝑠𝑡𝑖𝑚𝑎𝑡𝑒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~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36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𝑑𝑖𝑠𝑡𝑟𝑖𝑏𝑢𝑡𝑖𝑜𝑛</m:t>
                      </m:r>
                    </m:oMath>
                  </m:oMathPara>
                </a14:m>
                <a:endParaRPr lang="en-US" sz="3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F158596-E4DD-354E-A4C8-35D6F8C2DA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9453" y="1886237"/>
                <a:ext cx="7875682" cy="646331"/>
              </a:xfrm>
              <a:prstGeom prst="rect">
                <a:avLst/>
              </a:prstGeom>
              <a:blipFill>
                <a:blip r:embed="rId4"/>
                <a:stretch>
                  <a:fillRect b="-24528"/>
                </a:stretch>
              </a:blipFill>
              <a:ln w="28575">
                <a:solidFill>
                  <a:srgbClr val="F2025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5D6F2073-AC4E-FA44-9BE5-DA8BF02AF468}"/>
              </a:ext>
            </a:extLst>
          </p:cNvPr>
          <p:cNvSpPr txBox="1"/>
          <p:nvPr/>
        </p:nvSpPr>
        <p:spPr>
          <a:xfrm>
            <a:off x="451518" y="2798085"/>
            <a:ext cx="21570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Why T distribution?</a:t>
            </a:r>
          </a:p>
          <a:p>
            <a:endParaRPr lang="en-US" sz="2000" dirty="0">
              <a:solidFill>
                <a:srgbClr val="F20253"/>
              </a:solidFill>
              <a:latin typeface="Happy Monkey" panose="02000500000000020004" pitchFamily="2" charset="0"/>
            </a:endParaRPr>
          </a:p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What is the degree of freedom</a:t>
            </a:r>
            <a:r>
              <a:rPr lang="en-US" sz="2000" dirty="0">
                <a:solidFill>
                  <a:srgbClr val="F20253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BF55A1-E129-8D4A-80B5-7067415AA9BA}"/>
              </a:ext>
            </a:extLst>
          </p:cNvPr>
          <p:cNvSpPr txBox="1"/>
          <p:nvPr/>
        </p:nvSpPr>
        <p:spPr>
          <a:xfrm>
            <a:off x="8329105" y="3191663"/>
            <a:ext cx="2080988" cy="1814091"/>
          </a:xfrm>
          <a:prstGeom prst="rect">
            <a:avLst/>
          </a:prstGeom>
          <a:noFill/>
          <a:ln w="28575">
            <a:solidFill>
              <a:srgbClr val="F20253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3AF210-C7D8-3444-AA9F-788217691D7F}"/>
              </a:ext>
            </a:extLst>
          </p:cNvPr>
          <p:cNvSpPr txBox="1"/>
          <p:nvPr/>
        </p:nvSpPr>
        <p:spPr>
          <a:xfrm>
            <a:off x="10544766" y="3567526"/>
            <a:ext cx="1837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how</a:t>
            </a:r>
            <a:r>
              <a:rPr lang="en-US" sz="2000" dirty="0">
                <a:solidFill>
                  <a:srgbClr val="F20253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4521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1E669-75DA-CE44-9C83-62349C170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algorithms comparison</a:t>
            </a:r>
          </a:p>
        </p:txBody>
      </p:sp>
      <p:pic>
        <p:nvPicPr>
          <p:cNvPr id="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647B6BF5-DD25-8643-92B1-90231CE1EBF3}"/>
              </a:ext>
            </a:extLst>
          </p:cNvPr>
          <p:cNvPicPr>
            <a:picLocks noGrp="1" noChangeAspect="1" noChangeArrowheads="1"/>
          </p:cNvPicPr>
          <p:nvPr>
            <p:ph idx="1"/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2" y="2912940"/>
            <a:ext cx="4872641" cy="134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B579B33-11C6-6345-BB2E-57F687656E57}"/>
              </a:ext>
            </a:extLst>
          </p:cNvPr>
          <p:cNvGrpSpPr/>
          <p:nvPr/>
        </p:nvGrpSpPr>
        <p:grpSpPr>
          <a:xfrm>
            <a:off x="1375759" y="2081180"/>
            <a:ext cx="4465321" cy="2496664"/>
            <a:chOff x="5767650" y="2926049"/>
            <a:chExt cx="4465321" cy="2496664"/>
          </a:xfrm>
        </p:grpSpPr>
        <p:pic>
          <p:nvPicPr>
            <p:cNvPr id="5" name="Picture 5" descr="C:\Documents and Settings\Video\My Documents\ritun\TP_tmp.png">
              <a:extLst>
                <a:ext uri="{FF2B5EF4-FFF2-40B4-BE49-F238E27FC236}">
                  <a16:creationId xmlns:a16="http://schemas.microsoft.com/office/drawing/2014/main" id="{30158144-78E1-EC4A-B091-755A27915DC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650" y="3427505"/>
              <a:ext cx="4393180" cy="597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6" descr="C:\Documents and Settings\Video\My Documents\ritun\TP_tmp.png">
              <a:extLst>
                <a:ext uri="{FF2B5EF4-FFF2-40B4-BE49-F238E27FC236}">
                  <a16:creationId xmlns:a16="http://schemas.microsoft.com/office/drawing/2014/main" id="{548F1092-9191-5B4A-B0FE-82432018B6A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650" y="4094584"/>
              <a:ext cx="4465321" cy="310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9" descr="D:\powerpnt\97\TP_tmp.png">
              <a:extLst>
                <a:ext uri="{FF2B5EF4-FFF2-40B4-BE49-F238E27FC236}">
                  <a16:creationId xmlns:a16="http://schemas.microsoft.com/office/drawing/2014/main" id="{146451D6-7D65-9449-9015-82C01FE46AE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650" y="2926049"/>
              <a:ext cx="3796145" cy="3109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11" descr="D:\powerpnt\97\TP_tmp.png">
              <a:extLst>
                <a:ext uri="{FF2B5EF4-FFF2-40B4-BE49-F238E27FC236}">
                  <a16:creationId xmlns:a16="http://schemas.microsoft.com/office/drawing/2014/main" id="{0E45C427-BF50-C640-BA74-D28B979754EF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7650" y="4729904"/>
              <a:ext cx="4177999" cy="692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1AD937E-4541-154C-8916-703CF3D2D017}"/>
              </a:ext>
            </a:extLst>
          </p:cNvPr>
          <p:cNvGrpSpPr/>
          <p:nvPr/>
        </p:nvGrpSpPr>
        <p:grpSpPr>
          <a:xfrm>
            <a:off x="3774431" y="4383524"/>
            <a:ext cx="5051461" cy="1988259"/>
            <a:chOff x="4536431" y="4364310"/>
            <a:chExt cx="5051461" cy="198825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210C61F-7318-3640-93C1-124A705E4E58}"/>
                </a:ext>
              </a:extLst>
            </p:cNvPr>
            <p:cNvSpPr/>
            <p:nvPr/>
          </p:nvSpPr>
          <p:spPr>
            <a:xfrm>
              <a:off x="5149619" y="5585551"/>
              <a:ext cx="3825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8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For 90% confidence, t</a:t>
              </a:r>
              <a:r>
                <a:rPr lang="en-US" altLang="zh-CN" sz="1800" baseline="-250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[0.95; 12]</a:t>
              </a:r>
              <a:r>
                <a:rPr lang="en-US" altLang="zh-CN" sz="18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= 1.782.</a:t>
              </a:r>
              <a:endParaRPr lang="en-US" sz="1800" dirty="0">
                <a:latin typeface="Lato" panose="020F0502020204030203" pitchFamily="34" charset="77"/>
              </a:endParaRPr>
            </a:p>
          </p:txBody>
        </p:sp>
        <p:sp>
          <p:nvSpPr>
            <p:cNvPr id="11" name="Up Arrow Callout 10">
              <a:extLst>
                <a:ext uri="{FF2B5EF4-FFF2-40B4-BE49-F238E27FC236}">
                  <a16:creationId xmlns:a16="http://schemas.microsoft.com/office/drawing/2014/main" id="{A502A6BD-7FDB-3E43-BBBE-10C9DD7CBB4B}"/>
                </a:ext>
              </a:extLst>
            </p:cNvPr>
            <p:cNvSpPr/>
            <p:nvPr/>
          </p:nvSpPr>
          <p:spPr>
            <a:xfrm>
              <a:off x="4536431" y="4364310"/>
              <a:ext cx="5051461" cy="1988259"/>
            </a:xfrm>
            <a:prstGeom prst="upArrowCallou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C6D398D-3A49-3E4B-8D78-9B3159187ABF}"/>
              </a:ext>
            </a:extLst>
          </p:cNvPr>
          <p:cNvSpPr txBox="1"/>
          <p:nvPr/>
        </p:nvSpPr>
        <p:spPr>
          <a:xfrm>
            <a:off x="7282045" y="2081180"/>
            <a:ext cx="4607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How to interpret these results?  Think about where 0 is</a:t>
            </a:r>
          </a:p>
        </p:txBody>
      </p:sp>
    </p:spTree>
    <p:extLst>
      <p:ext uri="{BB962C8B-B14F-4D97-AF65-F5344CB8AC3E}">
        <p14:creationId xmlns:p14="http://schemas.microsoft.com/office/powerpoint/2010/main" val="207336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Two Factorial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598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032245" y="284873"/>
            <a:ext cx="5617937" cy="292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 of two factor experiment: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Understanding how code size is impacted by the workloads and processors. Run each combination 3 times.</a:t>
            </a:r>
            <a:br>
              <a:rPr lang="en" sz="2400" dirty="0"/>
            </a:b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pic>
        <p:nvPicPr>
          <p:cNvPr id="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6E639E5-B8BB-9743-90DA-47AC658271C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3" y="3406603"/>
            <a:ext cx="2774210" cy="293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FA81285-6751-6F45-B372-391495B594B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01" y="3429000"/>
            <a:ext cx="2995832" cy="29351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Pentagon 1">
            <a:extLst>
              <a:ext uri="{FF2B5EF4-FFF2-40B4-BE49-F238E27FC236}">
                <a16:creationId xmlns:a16="http://schemas.microsoft.com/office/drawing/2014/main" id="{1CE95BDC-CAED-EE44-854B-6AD4967979A7}"/>
              </a:ext>
            </a:extLst>
          </p:cNvPr>
          <p:cNvSpPr/>
          <p:nvPr/>
        </p:nvSpPr>
        <p:spPr>
          <a:xfrm>
            <a:off x="3230627" y="4345667"/>
            <a:ext cx="1167707" cy="669679"/>
          </a:xfrm>
          <a:prstGeom prst="homePlat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dirty="0"/>
              <a:t>Log Transformation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61FD90-7CAF-4C4F-BB3A-154389E69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74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4E9B0855-95D0-924F-9A8A-E1B72C7DBD8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Model for two factorial</a:t>
            </a: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D800C25B-3B78-CC40-9626-89B3751F869F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980583" y="1433150"/>
            <a:ext cx="9792775" cy="47364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Model: With </a:t>
            </a:r>
            <a:r>
              <a:rPr lang="en-US" altLang="zh-CN" sz="24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</a:t>
            </a: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replications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How to estimate the parameters</a:t>
            </a: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38100" indent="0">
              <a:buNone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5123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AD936F6-3C5C-0941-A90E-4AECAA46D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805" y="2197074"/>
            <a:ext cx="4550686" cy="379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F177A7-2E3C-D34B-A968-3AB2C4512BAE}"/>
              </a:ext>
            </a:extLst>
          </p:cNvPr>
          <p:cNvSpPr/>
          <p:nvPr/>
        </p:nvSpPr>
        <p:spPr>
          <a:xfrm>
            <a:off x="5897928" y="2036618"/>
            <a:ext cx="419745" cy="651164"/>
          </a:xfrm>
          <a:prstGeom prst="rect">
            <a:avLst/>
          </a:prstGeom>
          <a:noFill/>
          <a:ln w="34925">
            <a:solidFill>
              <a:srgbClr val="F202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E6679B-79E9-D34B-833D-2B2814CE9F2D}"/>
              </a:ext>
            </a:extLst>
          </p:cNvPr>
          <p:cNvSpPr/>
          <p:nvPr/>
        </p:nvSpPr>
        <p:spPr>
          <a:xfrm>
            <a:off x="5142478" y="2061030"/>
            <a:ext cx="419745" cy="651164"/>
          </a:xfrm>
          <a:prstGeom prst="rect">
            <a:avLst/>
          </a:prstGeom>
          <a:noFill/>
          <a:ln w="34925">
            <a:solidFill>
              <a:srgbClr val="F202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E1A3FE-1C6D-6241-B45D-D5D909A3CE0A}"/>
              </a:ext>
            </a:extLst>
          </p:cNvPr>
          <p:cNvSpPr/>
          <p:nvPr/>
        </p:nvSpPr>
        <p:spPr>
          <a:xfrm>
            <a:off x="6632141" y="2036618"/>
            <a:ext cx="419745" cy="651164"/>
          </a:xfrm>
          <a:prstGeom prst="rect">
            <a:avLst/>
          </a:prstGeom>
          <a:noFill/>
          <a:ln w="34925">
            <a:solidFill>
              <a:srgbClr val="F2025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43973-1BCC-F949-9C58-7005E94DA439}"/>
                  </a:ext>
                </a:extLst>
              </p:cNvPr>
              <p:cNvSpPr txBox="1"/>
              <p:nvPr/>
            </p:nvSpPr>
            <p:spPr>
              <a:xfrm>
                <a:off x="8349997" y="1504100"/>
                <a:ext cx="3592435" cy="10650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Happy Monkey" panose="02000500000000020004" pitchFamily="2" charset="0"/>
                  </a:rPr>
                  <a:t> </a:t>
                </a:r>
                <a:r>
                  <a:rPr lang="en-US" sz="2000" dirty="0">
                    <a:solidFill>
                      <a:srgbClr val="0070C0"/>
                    </a:solidFill>
                    <a:latin typeface="Lato" panose="020F0502020204030203" pitchFamily="34" charset="77"/>
                  </a:rPr>
                  <a:t>Effect of factor A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Lato" panose="020F0502020204030203" pitchFamily="34" charset="77"/>
                  </a:rPr>
                  <a:t> Effect of factor B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70C0"/>
                    </a:solidFill>
                    <a:latin typeface="Lato" panose="020F0502020204030203" pitchFamily="34" charset="77"/>
                  </a:rPr>
                  <a:t> Effect of interaction A&amp;B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6643973-1BCC-F949-9C58-7005E94DA4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9997" y="1504100"/>
                <a:ext cx="3592435" cy="1065035"/>
              </a:xfrm>
              <a:prstGeom prst="rect">
                <a:avLst/>
              </a:prstGeom>
              <a:blipFill>
                <a:blip r:embed="rId10"/>
                <a:stretch>
                  <a:fillRect l="-352" t="-3529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23A21563-DDBF-6B4D-8E96-689696974508}"/>
              </a:ext>
            </a:extLst>
          </p:cNvPr>
          <p:cNvGrpSpPr/>
          <p:nvPr/>
        </p:nvGrpSpPr>
        <p:grpSpPr>
          <a:xfrm>
            <a:off x="1303398" y="3326680"/>
            <a:ext cx="4904402" cy="3021297"/>
            <a:chOff x="1773914" y="3594382"/>
            <a:chExt cx="5727700" cy="3084515"/>
          </a:xfrm>
        </p:grpSpPr>
        <p:pic>
          <p:nvPicPr>
            <p:cNvPr id="10" name="Picture 4" descr="C:\Documents and Settings\Video\My Documents\ritun\TP_tmp.png">
              <a:extLst>
                <a:ext uri="{FF2B5EF4-FFF2-40B4-BE49-F238E27FC236}">
                  <a16:creationId xmlns:a16="http://schemas.microsoft.com/office/drawing/2014/main" id="{ABA14771-44CD-9E42-B781-213808EB32E1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4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14" y="3594382"/>
              <a:ext cx="3505200" cy="4873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5" descr="C:\Documents and Settings\Video\My Documents\ritun\TP_tmp.png">
              <a:extLst>
                <a:ext uri="{FF2B5EF4-FFF2-40B4-BE49-F238E27FC236}">
                  <a16:creationId xmlns:a16="http://schemas.microsoft.com/office/drawing/2014/main" id="{E1941E1A-39E1-D34B-98D4-C9286C34BAD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5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14" y="4404321"/>
              <a:ext cx="5727700" cy="42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6" descr="C:\Documents and Settings\Video\My Documents\ritun\TP_tmp.png">
              <a:extLst>
                <a:ext uri="{FF2B5EF4-FFF2-40B4-BE49-F238E27FC236}">
                  <a16:creationId xmlns:a16="http://schemas.microsoft.com/office/drawing/2014/main" id="{37FED24E-F369-AF4E-A901-33A3FC6B8CAA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14" y="5165776"/>
              <a:ext cx="5607050" cy="425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7" descr="D:\POWERPNT\97\TP_tmp.bmp">
              <a:extLst>
                <a:ext uri="{FF2B5EF4-FFF2-40B4-BE49-F238E27FC236}">
                  <a16:creationId xmlns:a16="http://schemas.microsoft.com/office/drawing/2014/main" id="{C61DC180-2F68-CC4C-9E80-6453877F818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7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3914" y="5796247"/>
              <a:ext cx="2403475" cy="882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4" name="Left Bracket 3">
            <a:extLst>
              <a:ext uri="{FF2B5EF4-FFF2-40B4-BE49-F238E27FC236}">
                <a16:creationId xmlns:a16="http://schemas.microsoft.com/office/drawing/2014/main" id="{29C0533D-3A07-0C4D-A4EF-347C8985D9F0}"/>
              </a:ext>
            </a:extLst>
          </p:cNvPr>
          <p:cNvSpPr/>
          <p:nvPr/>
        </p:nvSpPr>
        <p:spPr>
          <a:xfrm>
            <a:off x="566824" y="3439410"/>
            <a:ext cx="422030" cy="2730140"/>
          </a:xfrm>
          <a:prstGeom prst="leftBracket">
            <a:avLst>
              <a:gd name="adj" fmla="val 8383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A5008A-A142-6240-96D7-D72563B7D3B1}"/>
              </a:ext>
            </a:extLst>
          </p:cNvPr>
          <p:cNvGrpSpPr/>
          <p:nvPr/>
        </p:nvGrpSpPr>
        <p:grpSpPr>
          <a:xfrm>
            <a:off x="8349997" y="3397885"/>
            <a:ext cx="3463925" cy="2517812"/>
            <a:chOff x="8125918" y="3617758"/>
            <a:chExt cx="3463925" cy="2517812"/>
          </a:xfrm>
        </p:grpSpPr>
        <p:pic>
          <p:nvPicPr>
            <p:cNvPr id="16" name="Picture 5" descr="C:\Documents and Settings\Video\My Documents\ritun\TP_tmp.png">
              <a:extLst>
                <a:ext uri="{FF2B5EF4-FFF2-40B4-BE49-F238E27FC236}">
                  <a16:creationId xmlns:a16="http://schemas.microsoft.com/office/drawing/2014/main" id="{CD1571A3-5A61-BA47-BBD0-37C4FE71114B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81320" y="3617758"/>
              <a:ext cx="3076575" cy="334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12" descr="C:\Documents and Settings\Video\My Documents\ritun\TP_tmp.png">
              <a:extLst>
                <a:ext uri="{FF2B5EF4-FFF2-40B4-BE49-F238E27FC236}">
                  <a16:creationId xmlns:a16="http://schemas.microsoft.com/office/drawing/2014/main" id="{01B20753-0BC0-004F-B016-B8E6AB487155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5918" y="4068645"/>
              <a:ext cx="3463925" cy="2066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6" name="Right Arrow 5">
            <a:extLst>
              <a:ext uri="{FF2B5EF4-FFF2-40B4-BE49-F238E27FC236}">
                <a16:creationId xmlns:a16="http://schemas.microsoft.com/office/drawing/2014/main" id="{5D1DFDA9-F52E-0648-821B-060B04D8DCF0}"/>
              </a:ext>
            </a:extLst>
          </p:cNvPr>
          <p:cNvSpPr/>
          <p:nvPr/>
        </p:nvSpPr>
        <p:spPr>
          <a:xfrm>
            <a:off x="6343211" y="4326762"/>
            <a:ext cx="1417350" cy="954214"/>
          </a:xfrm>
          <a:prstGeom prst="rightArrow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17B5D6F5-2BE9-9D43-93D7-B9E249467134}"/>
              </a:ext>
            </a:extLst>
          </p:cNvPr>
          <p:cNvSpPr/>
          <p:nvPr/>
        </p:nvSpPr>
        <p:spPr>
          <a:xfrm>
            <a:off x="7969311" y="3339818"/>
            <a:ext cx="422030" cy="2730140"/>
          </a:xfrm>
          <a:prstGeom prst="leftBracket">
            <a:avLst>
              <a:gd name="adj" fmla="val 83838"/>
            </a:avLst>
          </a:prstGeom>
          <a:ln w="38100">
            <a:solidFill>
              <a:srgbClr val="F20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720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D8B881CE-C3A1-5A4B-8018-1C81FA00A7D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Back to the example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2C1361F6-13FA-4A42-81AB-3C9356E5D16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6989618" y="1924568"/>
            <a:ext cx="4904508" cy="4171446"/>
          </a:xfrm>
        </p:spPr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Processor W requires 10</a:t>
            </a:r>
            <a:r>
              <a:rPr lang="en-US" altLang="zh-CN" sz="2000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0.23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(=1.69) less code than avg processor. 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Processor X requires 10</a:t>
            </a:r>
            <a:r>
              <a:rPr lang="en-US" altLang="zh-CN" sz="2000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0.02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(=1.05) 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less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than an average processor and so on.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The ratio of code sizes of an average workload on processor W and X is 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10</a:t>
            </a:r>
            <a:r>
              <a:rPr lang="en-US" altLang="zh-CN" sz="2000" u="sng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0.21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(= 1.62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Workload I on processor W  requires 0.02 less log code size than an average workload on processor W or equivalently 0.02 less log code size than I on an  average processor</a:t>
            </a:r>
          </a:p>
        </p:txBody>
      </p:sp>
      <p:pic>
        <p:nvPicPr>
          <p:cNvPr id="10243" name="Picture 6" descr="D:\POWERPNT\97\TP_tmp.png">
            <a:extLst>
              <a:ext uri="{FF2B5EF4-FFF2-40B4-BE49-F238E27FC236}">
                <a16:creationId xmlns:a16="http://schemas.microsoft.com/office/drawing/2014/main" id="{24820956-C630-D849-A70E-DF3FEC19B41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7" y="1716509"/>
            <a:ext cx="6019799" cy="20794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4C80149E-B452-C945-8C0B-4E972B8B801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6" y="4424362"/>
            <a:ext cx="5302827" cy="1676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362390-CDF3-FB4F-981A-599BFD50DD55}"/>
              </a:ext>
            </a:extLst>
          </p:cNvPr>
          <p:cNvSpPr txBox="1"/>
          <p:nvPr/>
        </p:nvSpPr>
        <p:spPr>
          <a:xfrm>
            <a:off x="803564" y="4079352"/>
            <a:ext cx="1052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Interaction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C9357C4-BED4-0549-B112-6D174E919C0A}"/>
              </a:ext>
            </a:extLst>
          </p:cNvPr>
          <p:cNvSpPr/>
          <p:nvPr/>
        </p:nvSpPr>
        <p:spPr>
          <a:xfrm>
            <a:off x="5615526" y="1834923"/>
            <a:ext cx="1115291" cy="1420896"/>
          </a:xfrm>
          <a:prstGeom prst="ellipse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C1E426-47DE-0343-A1BB-C11F408825D7}"/>
              </a:ext>
            </a:extLst>
          </p:cNvPr>
          <p:cNvSpPr/>
          <p:nvPr/>
        </p:nvSpPr>
        <p:spPr>
          <a:xfrm>
            <a:off x="870618" y="3429000"/>
            <a:ext cx="4227306" cy="404225"/>
          </a:xfrm>
          <a:prstGeom prst="ellipse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BE0AF9-4BCE-F049-B486-4CEE03EB80D4}"/>
              </a:ext>
            </a:extLst>
          </p:cNvPr>
          <p:cNvSpPr/>
          <p:nvPr/>
        </p:nvSpPr>
        <p:spPr>
          <a:xfrm>
            <a:off x="6730817" y="1172371"/>
            <a:ext cx="3765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How to interpret them?</a:t>
            </a:r>
          </a:p>
        </p:txBody>
      </p:sp>
    </p:spTree>
    <p:extLst>
      <p:ext uri="{BB962C8B-B14F-4D97-AF65-F5344CB8AC3E}">
        <p14:creationId xmlns:p14="http://schemas.microsoft.com/office/powerpoint/2010/main" val="34116026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C3182BC1-087C-6648-9B24-25F16C501ED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Analyzing the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4A74641-2D91-3A4A-8D8A-ADFD2BAEFB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57948" y="1622727"/>
                <a:ext cx="8226425" cy="2170179"/>
              </a:xfrm>
              <a:prstGeom prst="rect">
                <a:avLst/>
              </a:prstGeom>
              <a:ln>
                <a:solidFill>
                  <a:srgbClr val="F20253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𝑆𝑆𝐴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sz="240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 ]</m:t>
                    </m:r>
                  </m:oMath>
                </a14:m>
                <a:endParaRPr lang="en-US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𝑆𝑆𝐸</m:t>
                        </m:r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−1, 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 ]</m:t>
                    </m:r>
                  </m:oMath>
                </a14:m>
                <a:endParaRPr lang="en-US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𝑆𝑆𝐴</m:t>
                        </m:r>
                        <m:r>
                          <a:rPr lang="en-US" sz="2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4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num>
                      <m:den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𝑆𝑆𝐸</m:t>
                        </m:r>
                        <m:r>
                          <a:rPr lang="en-US" sz="2400" i="1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sub>
                        </m:sSub>
                      </m:den>
                    </m:f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[(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−1)(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−1), 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−1) ]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74A74641-2D91-3A4A-8D8A-ADFD2BAEFB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57948" y="1622727"/>
                <a:ext cx="8226425" cy="2170179"/>
              </a:xfrm>
              <a:prstGeom prst="rect">
                <a:avLst/>
              </a:prstGeom>
              <a:blipFill>
                <a:blip r:embed="rId6"/>
                <a:stretch>
                  <a:fillRect l="-923"/>
                </a:stretch>
              </a:blipFill>
              <a:ln>
                <a:solidFill>
                  <a:srgbClr val="F2025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9C202D8-AE1E-BF42-8C76-C54E65D87CF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21" y="388606"/>
            <a:ext cx="4677037" cy="408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3C68CC56-8820-9F4E-B375-DCDAA37F481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21" y="950240"/>
            <a:ext cx="2898055" cy="40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AAD93222-54E4-AA4A-8602-75A620503154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40" y="4593545"/>
            <a:ext cx="82264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B6B5FEB-4E82-A840-95A7-9E5C1AF739E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639" y="5933919"/>
            <a:ext cx="822642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9655904-2A75-5B4B-84A0-82BAF680C308}"/>
              </a:ext>
            </a:extLst>
          </p:cNvPr>
          <p:cNvSpPr/>
          <p:nvPr/>
        </p:nvSpPr>
        <p:spPr>
          <a:xfrm>
            <a:off x="496271" y="1952792"/>
            <a:ext cx="25240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Compare the variation ratio   with F distribution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BD5372-546F-734D-9212-E394CC9BCD93}"/>
              </a:ext>
            </a:extLst>
          </p:cNvPr>
          <p:cNvSpPr/>
          <p:nvPr/>
        </p:nvSpPr>
        <p:spPr>
          <a:xfrm>
            <a:off x="449681" y="5447926"/>
            <a:ext cx="6531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Lato" panose="020F0502020204030203" pitchFamily="34" charset="77"/>
              </a:rPr>
              <a:t>2. Think about degree of freedom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FDA38C-FE5C-4142-A176-64F3F5B13F2F}"/>
              </a:ext>
            </a:extLst>
          </p:cNvPr>
          <p:cNvSpPr/>
          <p:nvPr/>
        </p:nvSpPr>
        <p:spPr>
          <a:xfrm>
            <a:off x="386329" y="4002590"/>
            <a:ext cx="6594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  <a:latin typeface="Lato" panose="020F0502020204030203" pitchFamily="34" charset="77"/>
              </a:rPr>
              <a:t>1. Decompose total of variance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3FD2CE-23EB-1E45-A191-36F3107DBCCE}"/>
              </a:ext>
            </a:extLst>
          </p:cNvPr>
          <p:cNvSpPr/>
          <p:nvPr/>
        </p:nvSpPr>
        <p:spPr>
          <a:xfrm>
            <a:off x="5884273" y="4002590"/>
            <a:ext cx="5100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Papyrus" panose="020B0602040200020303" pitchFamily="34" charset="77"/>
              </a:rPr>
              <a:t>From where? Derive SSY </a:t>
            </a:r>
          </a:p>
        </p:txBody>
      </p:sp>
    </p:spTree>
    <p:extLst>
      <p:ext uri="{BB962C8B-B14F-4D97-AF65-F5344CB8AC3E}">
        <p14:creationId xmlns:p14="http://schemas.microsoft.com/office/powerpoint/2010/main" val="3592155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9E3ACD7-571C-B349-BBE7-8064BF8A800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ANOVA for Two Factors w Replications</a:t>
            </a:r>
          </a:p>
        </p:txBody>
      </p:sp>
      <p:pic>
        <p:nvPicPr>
          <p:cNvPr id="15363" name="Picture 5" descr="D:\POWERPNT\97\TP_tmp.png">
            <a:extLst>
              <a:ext uri="{FF2B5EF4-FFF2-40B4-BE49-F238E27FC236}">
                <a16:creationId xmlns:a16="http://schemas.microsoft.com/office/drawing/2014/main" id="{3A4C38BA-9A79-FC43-8152-FC256D2F560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72" y="1534324"/>
            <a:ext cx="8226425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8" descr="D:\POWERPNT\97\TP_tmp.png">
            <a:extLst>
              <a:ext uri="{FF2B5EF4-FFF2-40B4-BE49-F238E27FC236}">
                <a16:creationId xmlns:a16="http://schemas.microsoft.com/office/drawing/2014/main" id="{37478A80-837A-AB4C-A7CA-E0BB3AB55288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435" y="4238619"/>
            <a:ext cx="5303115" cy="209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313D72-3EEC-1645-9A51-7B81019F2815}"/>
              </a:ext>
            </a:extLst>
          </p:cNvPr>
          <p:cNvSpPr txBox="1"/>
          <p:nvPr/>
        </p:nvSpPr>
        <p:spPr>
          <a:xfrm>
            <a:off x="290945" y="2239125"/>
            <a:ext cx="157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Standard</a:t>
            </a:r>
          </a:p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output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8B0CE-CB03-A241-A68E-6213F24C0D82}"/>
              </a:ext>
            </a:extLst>
          </p:cNvPr>
          <p:cNvSpPr txBox="1"/>
          <p:nvPr/>
        </p:nvSpPr>
        <p:spPr>
          <a:xfrm>
            <a:off x="290944" y="4333038"/>
            <a:ext cx="15724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Back to the example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6E6E5-02F4-D24F-9F52-4000F2B3D2C9}"/>
              </a:ext>
            </a:extLst>
          </p:cNvPr>
          <p:cNvSpPr/>
          <p:nvPr/>
        </p:nvSpPr>
        <p:spPr>
          <a:xfrm>
            <a:off x="8549760" y="2273681"/>
            <a:ext cx="2182090" cy="1156855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7A5659-FBA3-CA46-A19A-E61C2415A9E4}"/>
              </a:ext>
            </a:extLst>
          </p:cNvPr>
          <p:cNvSpPr txBox="1"/>
          <p:nvPr/>
        </p:nvSpPr>
        <p:spPr>
          <a:xfrm>
            <a:off x="7723454" y="4686981"/>
            <a:ext cx="1917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Are differences significant?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AE802-EBF9-D445-B098-431C8C7399C0}"/>
              </a:ext>
            </a:extLst>
          </p:cNvPr>
          <p:cNvSpPr/>
          <p:nvPr/>
        </p:nvSpPr>
        <p:spPr>
          <a:xfrm>
            <a:off x="5908966" y="5243143"/>
            <a:ext cx="1379850" cy="630996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0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0C891133-032B-6349-9C5C-076553E73C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Confidence Intervals For Effects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1C12572B-466F-B742-A56A-D91BEB1A699B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Use </a:t>
            </a:r>
            <a:r>
              <a:rPr lang="en-US" altLang="zh-CN" sz="24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 </a:t>
            </a: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values at </a:t>
            </a:r>
            <a:r>
              <a:rPr lang="en-US" altLang="zh-CN" sz="24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ab(r-1)</a:t>
            </a: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degrees of freedom for confidence intervals</a:t>
            </a:r>
          </a:p>
        </p:txBody>
      </p:sp>
      <p:pic>
        <p:nvPicPr>
          <p:cNvPr id="17411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AA68662B-A993-A844-AA8E-A513DCDB2EC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37" y="1712504"/>
            <a:ext cx="6157846" cy="283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B65EA09-F25F-974E-9570-24B405C270BA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765" y="1433150"/>
            <a:ext cx="3527070" cy="3827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86DA1A-B110-E54D-B96E-3F94C90571E6}"/>
              </a:ext>
            </a:extLst>
          </p:cNvPr>
          <p:cNvSpPr txBox="1"/>
          <p:nvPr/>
        </p:nvSpPr>
        <p:spPr>
          <a:xfrm>
            <a:off x="6893089" y="2250561"/>
            <a:ext cx="1917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How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B28E6B-BFD1-1F4B-B419-F9650C275D0F}"/>
              </a:ext>
            </a:extLst>
          </p:cNvPr>
          <p:cNvSpPr/>
          <p:nvPr/>
        </p:nvSpPr>
        <p:spPr>
          <a:xfrm>
            <a:off x="4716149" y="2250561"/>
            <a:ext cx="2114141" cy="1781112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05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1673FCF4-74FA-2F46-B000-5D74774D48C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Back to example </a:t>
            </a:r>
            <a:endParaRPr lang="en-US" altLang="zh-CN" dirty="0">
              <a:latin typeface="Raleway" panose="020B05030301010600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Raleway" panose="020B0503030101060003" pitchFamily="34" charset="77"/>
            </a:endParaRP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6987A557-6D1C-AD4A-9B10-9F2F36D382F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199612" y="1595923"/>
            <a:ext cx="9792775" cy="4736400"/>
          </a:xfrm>
        </p:spPr>
        <p:txBody>
          <a:bodyPr/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From ANOVA table: s</a:t>
            </a:r>
            <a:r>
              <a:rPr lang="en-US" altLang="zh-CN" sz="2000" baseline="-25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=0.03.  The standard deviation of processor effects: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0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0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error degrees of freedom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: </a:t>
            </a:r>
            <a:r>
              <a:rPr lang="en-US" altLang="zh-CN" sz="20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ab(r-1)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= 40 </a:t>
            </a:r>
            <a:r>
              <a:rPr lang="en-US" altLang="zh-CN" sz="2000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use Normal tables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For 90% confidence, z</a:t>
            </a:r>
            <a:r>
              <a:rPr lang="en-US" altLang="zh-CN" sz="2000" baseline="-25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0.95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= 1.645 90% confidence interval for the effect of processor W is: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000" dirty="0"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CI.  = {-0.2304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+-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1.645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*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0.0060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, -0.2304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-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1.645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*</a:t>
            </a:r>
            <a:r>
              <a:rPr lang="en-US" altLang="zh-CN" sz="2000" dirty="0"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0.0060}</a:t>
            </a:r>
            <a:endParaRPr lang="en-US" altLang="zh-CN" sz="20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         = (-0.2406, -0.2203) 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The effect is significant.</a:t>
            </a:r>
          </a:p>
        </p:txBody>
      </p:sp>
      <p:pic>
        <p:nvPicPr>
          <p:cNvPr id="1843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4FAAE9D1-63DC-8C4E-BB70-E7DD5048AC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3" y="2161311"/>
            <a:ext cx="52657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0BD908-E2B0-5649-8C0E-A9D3F133D406}"/>
              </a:ext>
            </a:extLst>
          </p:cNvPr>
          <p:cNvSpPr/>
          <p:nvPr/>
        </p:nvSpPr>
        <p:spPr>
          <a:xfrm>
            <a:off x="4021016" y="2161311"/>
            <a:ext cx="3188677" cy="679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35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C948-F52A-104A-A9B8-85EAE34A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1D0D7-142D-D247-8B18-95726AD9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10847433" cy="4736400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You will be able to design experiments which can capture the effects and their integrations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You will be able to analyze the experimental results and assess its significance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825D-4A56-7748-A4B6-8AA97D233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20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F0C5CF58-7F19-EA49-8EA5-8E8C8D8F4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Missing Observations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DB42125F-9799-B941-B70F-A8A84C10289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Recommended Method: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Divide the sums by respective number of observations 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Adjust the degrees of freedoms of sums of squares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Adjust formulas for standard  deviations of effects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Other Alternatives: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Replace the missing value  by     such that the residual  for the missing experiment is zero.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Use y such that SSE is minimum.</a:t>
            </a:r>
          </a:p>
        </p:txBody>
      </p:sp>
      <p:pic>
        <p:nvPicPr>
          <p:cNvPr id="193540" name="Picture 4" descr="D:\perf\TP_tmp.png">
            <a:extLst>
              <a:ext uri="{FF2B5EF4-FFF2-40B4-BE49-F238E27FC236}">
                <a16:creationId xmlns:a16="http://schemas.microsoft.com/office/drawing/2014/main" id="{424C817E-2226-3B4A-8D7A-6A9F4067BA6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581400"/>
            <a:ext cx="201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073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General Factorial Design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1835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61" name="Google Shape;161;p2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164912" y="3591124"/>
                <a:ext cx="7765392" cy="305905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r>
                  <a:rPr lang="en" sz="2800" dirty="0"/>
                  <a:t>Examples of </a:t>
                </a:r>
                <a:r>
                  <a:rPr lang="en-US" sz="2800" dirty="0"/>
                  <a:t>k</a:t>
                </a:r>
                <a:r>
                  <a:rPr lang="en-US" altLang="en-US" sz="2800" dirty="0"/>
                  <a:t> </a:t>
                </a:r>
                <a:r>
                  <a:rPr lang="en" sz="2800" dirty="0"/>
                  <a:t>factorial experiment:</a:t>
                </a:r>
                <a:br>
                  <a:rPr lang="en" sz="3200" dirty="0"/>
                </a:br>
                <a:br>
                  <a:rPr lang="en" sz="2400" dirty="0"/>
                </a:br>
                <a:br>
                  <a:rPr lang="en" sz="2400" dirty="0"/>
                </a:br>
                <a:br>
                  <a:rPr lang="en" sz="2400" dirty="0"/>
                </a:br>
                <a:br>
                  <a:rPr lang="en" sz="2400" dirty="0"/>
                </a:br>
                <a:br>
                  <a:rPr lang="en" sz="2400" dirty="0"/>
                </a:br>
                <a:br>
                  <a:rPr lang="en" sz="2400" dirty="0"/>
                </a:br>
                <a:br>
                  <a:rPr lang="en" sz="2400" dirty="0"/>
                </a:br>
                <a:r>
                  <a:rPr lang="en-US" sz="2400" dirty="0">
                    <a:sym typeface="Lato" panose="020F0502020204030203" pitchFamily="34" charset="77"/>
                  </a:rPr>
                  <a:t>4 factors and each of has 3 level, what model, experiment and analysis do we need to understand the program</a:t>
                </a:r>
                <a:br>
                  <a:rPr lang="en-US" sz="2400" dirty="0">
                    <a:sym typeface="Lato" panose="020F0502020204030203" pitchFamily="34" charset="77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sym typeface="Lato" panose="020F0502020204030203" pitchFamily="34" charset="77"/>
                            </a:rPr>
                          </m:ctrlPr>
                        </m:sSupPr>
                        <m:e>
                          <m:nary>
                            <m:naryPr>
                              <m:chr m:val="∏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sym typeface="Lato" panose="020F0502020204030203" pitchFamily="34" charset="77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sym typeface="Lato" panose="020F0502020204030203" pitchFamily="34" charset="77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Lato" panose="020F0502020204030203" pitchFamily="34" charset="77"/>
                                </a:rPr>
                                <m:t>4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sym typeface="Lato" panose="020F0502020204030203" pitchFamily="34" charset="77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Lato" panose="020F0502020204030203" pitchFamily="34" charset="77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Lato" panose="020F0502020204030203" pitchFamily="34" charset="77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b="0" i="1" smtClean="0">
                              <a:latin typeface="Cambria Math" panose="02040503050406030204" pitchFamily="18" charset="0"/>
                              <a:sym typeface="Lato" panose="020F0502020204030203" pitchFamily="34" charset="77"/>
                            </a:rPr>
                            <m:t>=81</m:t>
                          </m:r>
                        </m:e>
                        <m:sup/>
                      </m:sSup>
                    </m:oMath>
                  </m:oMathPara>
                </a14:m>
                <a:br>
                  <a:rPr lang="en-US" altLang="zh-CN" sz="2400" b="1" dirty="0">
                    <a:solidFill>
                      <a:schemeClr val="bg1">
                        <a:lumMod val="65000"/>
                      </a:schemeClr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</a:br>
                <a:br>
                  <a:rPr lang="en" sz="2400" b="1" dirty="0"/>
                </a:br>
                <a:endParaRPr sz="2400" dirty="0"/>
              </a:p>
            </p:txBody>
          </p:sp>
        </mc:Choice>
        <mc:Fallback>
          <p:sp>
            <p:nvSpPr>
              <p:cNvPr id="161" name="Google Shape;161;p2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64912" y="3591124"/>
                <a:ext cx="7765392" cy="3059058"/>
              </a:xfrm>
              <a:prstGeom prst="rect">
                <a:avLst/>
              </a:prstGeom>
              <a:blipFill>
                <a:blip r:embed="rId4"/>
                <a:stretch>
                  <a:fillRect l="-1634" t="-97107" b="-33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EBCD2-0B36-2A44-9F75-B06BA3283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  <p:pic>
        <p:nvPicPr>
          <p:cNvPr id="6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00D3828C-804D-4848-ACE7-921BF60D9DA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912" y="1398184"/>
            <a:ext cx="7242751" cy="1868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3605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CD5B22F9-11AB-5744-9D22-E1EDAF8D259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980318" y="147638"/>
            <a:ext cx="9808909" cy="1143000"/>
          </a:xfrm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sz="3200" dirty="0">
                <a:solidFill>
                  <a:srgbClr val="97ABB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General Full Factorial Designs With k Factors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2" name="Rectangle 3">
                <a:extLst>
                  <a:ext uri="{FF2B5EF4-FFF2-40B4-BE49-F238E27FC236}">
                    <a16:creationId xmlns:a16="http://schemas.microsoft.com/office/drawing/2014/main" id="{60A73BA4-429A-2E41-B105-2E8538FF6B21}"/>
                  </a:ext>
                </a:extLst>
              </p:cNvPr>
              <p:cNvSpPr txBox="1">
                <a:spLocks noGrp="1" noChangeArrowheads="1"/>
              </p:cNvSpPr>
              <p:nvPr>
                <p:ph idx="1"/>
              </p:nvPr>
            </p:nvSpPr>
            <p:spPr>
              <a:xfrm>
                <a:off x="1402771" y="1459611"/>
                <a:ext cx="9808909" cy="4810125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Model: k factor with </a:t>
                </a:r>
                <a:r>
                  <a:rPr lang="en-US" altLang="zh-CN" b="1" dirty="0">
                    <a:solidFill>
                      <a:srgbClr val="677480"/>
                    </a:solidFill>
                    <a:latin typeface="cmsy10" panose="020F0502020204030204" pitchFamily="34" charset="0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</a:t>
                </a:r>
                <a:r>
                  <a:rPr lang="en-US" altLang="zh-CN" dirty="0">
                    <a:solidFill>
                      <a:srgbClr val="F20253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2</a:t>
                </a:r>
                <a:r>
                  <a:rPr lang="en-US" altLang="zh-CN" baseline="30000" dirty="0">
                    <a:solidFill>
                      <a:srgbClr val="F20253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k</a:t>
                </a:r>
                <a:r>
                  <a:rPr lang="en-US" altLang="zh-CN" dirty="0">
                    <a:solidFill>
                      <a:srgbClr val="F20253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-1</a:t>
                </a: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effects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1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 k</a:t>
                </a: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	main effects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Lato" panose="020F0502020204030203" pitchFamily="34" charset="77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Lato" panose="020F0502020204030203" pitchFamily="34" charset="77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	two factor interactions,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sym typeface="Lato" panose="020F0502020204030203" pitchFamily="34" charset="77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  <m:t>𝑘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sym typeface="Lato" panose="020F0502020204030203" pitchFamily="34" charset="77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  <a:sym typeface="Lato" panose="020F0502020204030203" pitchFamily="34" charset="77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	three factor interactions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….and so do	</a:t>
                </a: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b="1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Example</a:t>
                </a: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: 3 factors A, D, P:</a:t>
                </a: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dirty="0">
                  <a:solidFill>
                    <a:srgbClr val="677480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dirty="0">
                  <a:solidFill>
                    <a:srgbClr val="677480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dirty="0">
                  <a:solidFill>
                    <a:srgbClr val="677480"/>
                  </a:solidFill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Next: fitting the model and analyze the goodness of fit</a:t>
                </a:r>
              </a:p>
              <a:p>
                <a:pPr marL="38100" indent="0">
                  <a:lnSpc>
                    <a:spcPct val="90000"/>
                  </a:lnSpc>
                  <a:buNone/>
                </a:pP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	</a:t>
                </a:r>
              </a:p>
              <a:p>
                <a:pPr marL="38100" indent="0">
                  <a:lnSpc>
                    <a:spcPct val="90000"/>
                  </a:lnSpc>
                  <a:buNone/>
                </a:pPr>
                <a:r>
                  <a:rPr lang="en-US" altLang="zh-CN" dirty="0">
                    <a:solidFill>
                      <a:srgbClr val="677480"/>
                    </a:solidFill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	 </a:t>
                </a:r>
              </a:p>
            </p:txBody>
          </p:sp>
        </mc:Choice>
        <mc:Fallback>
          <p:sp>
            <p:nvSpPr>
              <p:cNvPr id="5122" name="Rectangle 3">
                <a:extLst>
                  <a:ext uri="{FF2B5EF4-FFF2-40B4-BE49-F238E27FC236}">
                    <a16:creationId xmlns:a16="http://schemas.microsoft.com/office/drawing/2014/main" id="{60A73BA4-429A-2E41-B105-2E8538FF6B2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2771" y="1459611"/>
                <a:ext cx="9808909" cy="4810125"/>
              </a:xfrm>
              <a:blipFill>
                <a:blip r:embed="rId4"/>
                <a:stretch>
                  <a:fillRect l="-775" t="-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5" name="Picture 13" descr="D:\POWERPNT\97\TP_tmp.png">
            <a:extLst>
              <a:ext uri="{FF2B5EF4-FFF2-40B4-BE49-F238E27FC236}">
                <a16:creationId xmlns:a16="http://schemas.microsoft.com/office/drawing/2014/main" id="{645150D0-C840-474F-8E07-C2A0FB4E232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544" y="4782792"/>
            <a:ext cx="73453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4871F3F-E5C9-E14A-B509-61F3CA0B7666}"/>
              </a:ext>
            </a:extLst>
          </p:cNvPr>
          <p:cNvGrpSpPr/>
          <p:nvPr/>
        </p:nvGrpSpPr>
        <p:grpSpPr>
          <a:xfrm>
            <a:off x="2361204" y="4005411"/>
            <a:ext cx="7855529" cy="1334091"/>
            <a:chOff x="2379461" y="4005411"/>
            <a:chExt cx="7855529" cy="1334091"/>
          </a:xfrm>
        </p:grpSpPr>
        <p:pic>
          <p:nvPicPr>
            <p:cNvPr id="5126" name="Picture 14" descr="D:\POWERPNT\97\TP_tmp.png">
              <a:extLst>
                <a:ext uri="{FF2B5EF4-FFF2-40B4-BE49-F238E27FC236}">
                  <a16:creationId xmlns:a16="http://schemas.microsoft.com/office/drawing/2014/main" id="{1EDC7583-A8B8-B048-A39B-61E277A3B9A0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801" y="4067187"/>
              <a:ext cx="7308850" cy="673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02EC762-9299-8D4F-BB9D-D9EC6761FE3D}"/>
                </a:ext>
              </a:extLst>
            </p:cNvPr>
            <p:cNvSpPr/>
            <p:nvPr/>
          </p:nvSpPr>
          <p:spPr>
            <a:xfrm>
              <a:off x="3939090" y="4005411"/>
              <a:ext cx="6295900" cy="104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7EC4CA9-B8B0-4E4B-8FAF-4E3F86735634}"/>
                </a:ext>
              </a:extLst>
            </p:cNvPr>
            <p:cNvSpPr/>
            <p:nvPr/>
          </p:nvSpPr>
          <p:spPr>
            <a:xfrm>
              <a:off x="2379461" y="4527705"/>
              <a:ext cx="7855529" cy="8117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969A646-8DE0-4A44-B602-7BA071AD8623}"/>
              </a:ext>
            </a:extLst>
          </p:cNvPr>
          <p:cNvSpPr txBox="1"/>
          <p:nvPr/>
        </p:nvSpPr>
        <p:spPr>
          <a:xfrm>
            <a:off x="8146363" y="3088541"/>
            <a:ext cx="28402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Explanations to those symbols!!!</a:t>
            </a:r>
          </a:p>
        </p:txBody>
      </p:sp>
    </p:spTree>
    <p:extLst>
      <p:ext uri="{BB962C8B-B14F-4D97-AF65-F5344CB8AC3E}">
        <p14:creationId xmlns:p14="http://schemas.microsoft.com/office/powerpoint/2010/main" val="1997767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E29ED01E-F6CA-2B42-A4B6-AB17F53FAA0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solidFill>
                  <a:srgbClr val="97ABB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Back to example</a:t>
            </a:r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E20FC791-00DD-A143-BC08-94FD6D5BB3D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136182" y="1679050"/>
            <a:ext cx="5811763" cy="4736400"/>
          </a:xfrm>
        </p:spPr>
        <p:txBody>
          <a:bodyPr/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Log transformation of the data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Why? </a:t>
            </a:r>
            <a:r>
              <a:rPr lang="en-US" altLang="zh-CN" sz="1800" dirty="0" err="1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y</a:t>
            </a:r>
            <a:r>
              <a:rPr lang="en-US" altLang="zh-CN" sz="1800" baseline="-25000" dirty="0" err="1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max</a:t>
            </a: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/</a:t>
            </a:r>
            <a:r>
              <a:rPr lang="en-US" altLang="zh-CN" sz="1800" dirty="0" err="1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y</a:t>
            </a:r>
            <a:r>
              <a:rPr lang="en-US" altLang="zh-CN" sz="1800" baseline="-25000" dirty="0" err="1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min</a:t>
            </a: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= 23134/32 = 723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Model:  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ANOVA and F-test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Allocating mean square errors (SSE)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SSA</a:t>
            </a:r>
            <a:r>
              <a:rPr lang="en-US" altLang="zh-CN" sz="1800" baseline="300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1st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SSA</a:t>
            </a:r>
            <a:r>
              <a:rPr lang="en-US" altLang="zh-CN" sz="1800" baseline="300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2nd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SSA</a:t>
            </a:r>
            <a:r>
              <a:rPr lang="en-US" altLang="zh-CN" sz="1800" baseline="300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3rd</a:t>
            </a:r>
          </a:p>
          <a:p>
            <a:pPr lvl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Degree of freedom</a:t>
            </a:r>
            <a:endParaRPr lang="en-US" altLang="zh-CN" sz="1800" baseline="300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533400" lvl="1" indent="0">
              <a:lnSpc>
                <a:spcPct val="90000"/>
              </a:lnSpc>
              <a:buNone/>
            </a:pPr>
            <a:endParaRPr lang="en-US" altLang="zh-CN" sz="1800" baseline="300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419100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What do you see? significant effect?</a:t>
            </a:r>
          </a:p>
          <a:p>
            <a:pPr marL="419100" indent="-342900"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Any suggestion?</a:t>
            </a:r>
          </a:p>
          <a:p>
            <a:pPr marL="76200" indent="0">
              <a:lnSpc>
                <a:spcPct val="90000"/>
              </a:lnSpc>
              <a:buNone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76200" indent="0">
              <a:lnSpc>
                <a:spcPct val="90000"/>
              </a:lnSpc>
              <a:buNone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76200" indent="0">
              <a:lnSpc>
                <a:spcPct val="90000"/>
              </a:lnSpc>
              <a:buNone/>
            </a:pPr>
            <a:endParaRPr lang="en-US" altLang="zh-CN" sz="2400" baseline="300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38100" indent="0">
              <a:lnSpc>
                <a:spcPct val="90000"/>
              </a:lnSpc>
              <a:buNone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819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9FA14EF-E964-0749-ADDA-974E96F95C9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3" y="346881"/>
            <a:ext cx="4904400" cy="1762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58A3206-D01A-0745-A74C-74A2FEE0E06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363" y="2263076"/>
            <a:ext cx="4904400" cy="441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98B848-E306-DA4A-9766-14025C01649D}"/>
              </a:ext>
            </a:extLst>
          </p:cNvPr>
          <p:cNvSpPr/>
          <p:nvPr/>
        </p:nvSpPr>
        <p:spPr>
          <a:xfrm>
            <a:off x="10775279" y="2646218"/>
            <a:ext cx="387818" cy="376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44F3906-F212-074A-B610-1DB5FCBE37AB}"/>
              </a:ext>
            </a:extLst>
          </p:cNvPr>
          <p:cNvSpPr/>
          <p:nvPr/>
        </p:nvSpPr>
        <p:spPr>
          <a:xfrm>
            <a:off x="11457354" y="2703508"/>
            <a:ext cx="387818" cy="37692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1A67B2E-7FE3-C74C-841B-1C3F100F4905}"/>
              </a:ext>
            </a:extLst>
          </p:cNvPr>
          <p:cNvCxnSpPr/>
          <p:nvPr/>
        </p:nvCxnSpPr>
        <p:spPr>
          <a:xfrm>
            <a:off x="7044928" y="3359727"/>
            <a:ext cx="1337073" cy="0"/>
          </a:xfrm>
          <a:prstGeom prst="line">
            <a:avLst/>
          </a:prstGeom>
          <a:ln w="19050">
            <a:solidFill>
              <a:srgbClr val="F20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6DB1EE1-1965-C947-8716-F7000ED74963}"/>
              </a:ext>
            </a:extLst>
          </p:cNvPr>
          <p:cNvCxnSpPr/>
          <p:nvPr/>
        </p:nvCxnSpPr>
        <p:spPr>
          <a:xfrm>
            <a:off x="7114199" y="4287981"/>
            <a:ext cx="1337073" cy="0"/>
          </a:xfrm>
          <a:prstGeom prst="line">
            <a:avLst/>
          </a:prstGeom>
          <a:ln w="19050">
            <a:solidFill>
              <a:srgbClr val="F20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F35BFB-80E8-9542-B75D-F3637362B69C}"/>
              </a:ext>
            </a:extLst>
          </p:cNvPr>
          <p:cNvCxnSpPr>
            <a:cxnSpLocks/>
          </p:cNvCxnSpPr>
          <p:nvPr/>
        </p:nvCxnSpPr>
        <p:spPr>
          <a:xfrm>
            <a:off x="7044928" y="5534891"/>
            <a:ext cx="1711145" cy="0"/>
          </a:xfrm>
          <a:prstGeom prst="line">
            <a:avLst/>
          </a:prstGeom>
          <a:ln w="19050">
            <a:solidFill>
              <a:srgbClr val="F20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BA115A3-639C-E748-88B1-6997C7596124}"/>
              </a:ext>
            </a:extLst>
          </p:cNvPr>
          <p:cNvCxnSpPr>
            <a:cxnSpLocks/>
          </p:cNvCxnSpPr>
          <p:nvPr/>
        </p:nvCxnSpPr>
        <p:spPr>
          <a:xfrm>
            <a:off x="7114199" y="6477795"/>
            <a:ext cx="1711145" cy="0"/>
          </a:xfrm>
          <a:prstGeom prst="line">
            <a:avLst/>
          </a:prstGeom>
          <a:ln w="19050">
            <a:solidFill>
              <a:srgbClr val="F202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2E78EDE-4686-6C49-AC19-9D1DDD617FA1}"/>
              </a:ext>
            </a:extLst>
          </p:cNvPr>
          <p:cNvSpPr/>
          <p:nvPr/>
        </p:nvSpPr>
        <p:spPr>
          <a:xfrm>
            <a:off x="2886726" y="2703508"/>
            <a:ext cx="29199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CN" dirty="0">
                <a:solidFill>
                  <a:schemeClr val="accent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4 one-factor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6 two-factor interactions,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4 three-factor interactions, and</a:t>
            </a:r>
          </a:p>
          <a:p>
            <a:pPr lvl="1"/>
            <a:r>
              <a:rPr lang="en-US" altLang="zh-CN" dirty="0">
                <a:solidFill>
                  <a:schemeClr val="accent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4 four-factor interaction.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424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5">
            <a:extLst>
              <a:ext uri="{FF2B5EF4-FFF2-40B4-BE49-F238E27FC236}">
                <a16:creationId xmlns:a16="http://schemas.microsoft.com/office/drawing/2014/main" id="{8A27E75C-83EC-F444-8FBB-48D69DC0536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solidFill>
                  <a:srgbClr val="97ABBC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Back to example</a:t>
            </a:r>
          </a:p>
        </p:txBody>
      </p:sp>
      <p:sp>
        <p:nvSpPr>
          <p:cNvPr id="10242" name="Rectangle 6">
            <a:extLst>
              <a:ext uri="{FF2B5EF4-FFF2-40B4-BE49-F238E27FC236}">
                <a16:creationId xmlns:a16="http://schemas.microsoft.com/office/drawing/2014/main" id="{088FDD59-FB54-694D-9E64-B2E56D0541DF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191600" y="1623632"/>
            <a:ext cx="10570909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Simpler model: removing the insignificant term</a:t>
            </a:r>
            <a:b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endParaRPr lang="en-US" altLang="zh-CN" sz="2400" dirty="0">
              <a:solidFill>
                <a:srgbClr val="677480"/>
              </a:solidFill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ANOVA analysis and F-test (</a:t>
            </a:r>
            <a:r>
              <a:rPr lang="en-US" altLang="zh-CN" sz="2400" dirty="0">
                <a:solidFill>
                  <a:srgbClr val="F20253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Insert the results</a:t>
            </a: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400" dirty="0">
                <a:solidFill>
                  <a:srgbClr val="677480"/>
                </a:solidFill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Checking the assumption: Normal distribution </a:t>
            </a:r>
          </a:p>
        </p:txBody>
      </p:sp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F9330385-9889-3E4E-8E2B-33C12B13039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585" y="2301734"/>
            <a:ext cx="6010852" cy="449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6535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</a:t>
            </a:r>
            <a:r>
              <a:rPr lang="en-US" sz="2400" dirty="0"/>
              <a:t>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8058-43ED-374F-AB99-44EC204D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58" y="134815"/>
            <a:ext cx="5510234" cy="65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400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642C2069-0915-3B4D-B386-F94182FC96D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宋体" panose="02010600030101010101" pitchFamily="2" charset="-122"/>
                <a:cs typeface="Raleway" panose="020B0503030101060003" pitchFamily="34" charset="77"/>
                <a:sym typeface="Raleway" panose="020B0503030101060003" pitchFamily="34" charset="77"/>
              </a:rPr>
              <a:t>Related homework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37F20560-6221-984B-8EE0-60BC72167A0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latin typeface="Lato" panose="020F0502020204030203" pitchFamily="34" charset="77"/>
                <a:ea typeface="宋体" panose="02010600030101010101" pitchFamily="2" charset="-122"/>
                <a:cs typeface="Lato" panose="020F0502020204030203" pitchFamily="34" charset="77"/>
                <a:sym typeface="Lato" panose="020F0502020204030203" pitchFamily="34" charset="77"/>
              </a:rPr>
              <a:t>Exercise 6</a:t>
            </a:r>
            <a:r>
              <a:rPr lang="en-US" altLang="zh-CN" b="1" dirty="0">
                <a:latin typeface="Lato" panose="020F0502020204030203" pitchFamily="34" charset="77"/>
                <a:ea typeface="宋体" panose="02010600030101010101" pitchFamily="2" charset="-122"/>
                <a:cs typeface="Lato" panose="020F0502020204030203" pitchFamily="34" charset="77"/>
                <a:sym typeface="Lato" panose="020F0502020204030203" pitchFamily="34" charset="77"/>
              </a:rPr>
              <a:t>.4, 7.4</a:t>
            </a:r>
          </a:p>
          <a:p>
            <a:pPr>
              <a:buNone/>
            </a:pPr>
            <a:endParaRPr lang="en-US" altLang="zh-CN" b="1" dirty="0">
              <a:latin typeface="Lato" panose="020F0502020204030203" pitchFamily="34" charset="77"/>
              <a:ea typeface="宋体" panose="02010600030101010101" pitchFamily="2" charset="-122"/>
              <a:cs typeface="Lato" panose="020F0502020204030203" pitchFamily="34" charset="77"/>
              <a:sym typeface="Lato" panose="020F0502020204030203" pitchFamily="34" charset="77"/>
            </a:endParaRPr>
          </a:p>
          <a:p>
            <a:pPr>
              <a:buNone/>
            </a:pPr>
            <a:endParaRPr lang="en-US" altLang="zh-CN" dirty="0">
              <a:latin typeface="Lato" panose="020F0502020204030203" pitchFamily="34" charset="77"/>
              <a:ea typeface="宋体" panose="02010600030101010101" pitchFamily="2" charset="-122"/>
              <a:cs typeface="Lato" panose="020F0502020204030203" pitchFamily="34" charset="77"/>
              <a:sym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122267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52400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448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2448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5199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38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2400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362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2450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0" y="968375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0" y="2338388"/>
            <a:ext cx="5561013" cy="104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3315493" y="3386138"/>
            <a:ext cx="5561013" cy="2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</a:rPr>
              <a:t>lydiaychen@ieee.org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8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92369" y="2741723"/>
            <a:ext cx="10656277" cy="295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Design experiment is about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designing a proper set of experiments for measurement or simulation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developing a model that best describes the data obtained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analyzing the goodness of mode vis errors and variances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9191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453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15594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69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0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19743" y="599098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>
                <a:solidFill>
                  <a:srgbClr val="7ECEFD"/>
                </a:solidFill>
              </a:rPr>
              <a:t>Last week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3083169" y="3144838"/>
            <a:ext cx="5561013" cy="2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management</a:t>
            </a:r>
            <a:endParaRPr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BB09C-AACC-3D43-8F0F-3150F8CFA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23131" y="1701368"/>
            <a:ext cx="6511588" cy="34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Terms and Definition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3536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022B598-B140-B847-85DA-60DD0B811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Terminology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AD0D005-9A0B-264D-9D50-96FB91B85B4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598" y="1538373"/>
            <a:ext cx="9792775" cy="473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Response variable</a:t>
            </a:r>
            <a:r>
              <a:rPr lang="en-US" altLang="zh-CN" sz="2000" dirty="0">
                <a:ea typeface="宋体" panose="02010600030101010101" pitchFamily="2" charset="-122"/>
              </a:rPr>
              <a:t>: outcome, e .g.,  response time 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Factors ( predictors)</a:t>
            </a:r>
            <a:r>
              <a:rPr lang="en-US" altLang="zh-CN" sz="2000" dirty="0">
                <a:ea typeface="宋体" panose="02010600030101010101" pitchFamily="2" charset="-122"/>
              </a:rPr>
              <a:t>: variables that affect the response variable, e.g., VM type, and parameter.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Levels (treatment)</a:t>
            </a:r>
            <a:r>
              <a:rPr lang="en-US" altLang="zh-CN" sz="2000" dirty="0">
                <a:ea typeface="宋体" panose="02010600030101010101" pitchFamily="2" charset="-122"/>
              </a:rPr>
              <a:t>: The values that a factor can assume, e.g., number of cores per VM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Replication</a:t>
            </a:r>
            <a:r>
              <a:rPr lang="en-US" altLang="zh-CN" sz="2000" dirty="0">
                <a:ea typeface="宋体" panose="02010600030101010101" pitchFamily="2" charset="-122"/>
              </a:rPr>
              <a:t>: Repetition of all or some experiments. </a:t>
            </a:r>
          </a:p>
          <a:p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Design</a:t>
            </a:r>
            <a:r>
              <a:rPr lang="en-US" altLang="zh-CN" sz="2000" dirty="0">
                <a:ea typeface="宋体" panose="02010600030101010101" pitchFamily="2" charset="-122"/>
              </a:rPr>
              <a:t>: The number of experiments, the factor level and  number of replications for each experiment.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E.g., Full Factorial Design with 5 replications: 3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4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or 324 experiments, each repeated five times. 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96983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12">
            <a:extLst>
              <a:ext uri="{FF2B5EF4-FFF2-40B4-BE49-F238E27FC236}">
                <a16:creationId xmlns:a16="http://schemas.microsoft.com/office/drawing/2014/main" id="{9D8C2C26-7154-C84A-A220-9C1266447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Types of Experimental Designs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70B1B086-D640-F845-8095-43424B7D539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9612" y="1510496"/>
            <a:ext cx="9792775" cy="473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Simple Designs</a:t>
            </a:r>
            <a:r>
              <a:rPr lang="en-US" altLang="zh-CN" sz="2400" dirty="0">
                <a:ea typeface="宋体" panose="02010600030101010101" pitchFamily="2" charset="-122"/>
              </a:rPr>
              <a:t>: Vary one factor at a time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Not statistically efficient.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Wrong conclusions if the factors have interaction.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Full Factorial Design</a:t>
            </a:r>
            <a:r>
              <a:rPr lang="en-US" altLang="zh-CN" sz="2400" dirty="0">
                <a:ea typeface="宋体" panose="02010600030101010101" pitchFamily="2" charset="-122"/>
              </a:rPr>
              <a:t>: All combinations.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Can find the effect of all factors.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Too much time and money.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E.g., 2 factorial where each of n factors has 2 levels. # of experiments = 2^n/</a:t>
            </a:r>
          </a:p>
          <a:p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Fractional Factorial Designs</a:t>
            </a:r>
            <a:r>
              <a:rPr lang="en-US" altLang="zh-CN" sz="2400" dirty="0">
                <a:ea typeface="宋体" panose="02010600030101010101" pitchFamily="2" charset="-122"/>
              </a:rPr>
              <a:t>: Less than Full Factorial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Save time and expense.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Less information.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May not get all interactions.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Not a problem if negligible interactions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1A3DA-F3D1-1744-9079-5DD572EC3510}"/>
              </a:ext>
            </a:extLst>
          </p:cNvPr>
          <p:cNvSpPr txBox="1"/>
          <p:nvPr/>
        </p:nvSpPr>
        <p:spPr>
          <a:xfrm>
            <a:off x="7641225" y="1853249"/>
            <a:ext cx="349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0253"/>
                </a:solidFill>
                <a:latin typeface="Happy Monkey" panose="02000500000000020004" pitchFamily="2" charset="0"/>
              </a:rPr>
              <a:t>Not recommended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439D1-F916-F24C-A7A4-A840C2055487}"/>
              </a:ext>
            </a:extLst>
          </p:cNvPr>
          <p:cNvSpPr txBox="1"/>
          <p:nvPr/>
        </p:nvSpPr>
        <p:spPr>
          <a:xfrm>
            <a:off x="1592628" y="6093409"/>
            <a:ext cx="954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0253"/>
                </a:solidFill>
                <a:latin typeface="Happy Monkey" panose="02000500000000020004" pitchFamily="2" charset="0"/>
              </a:rPr>
              <a:t>Replication is important for all experiments!!!!</a:t>
            </a:r>
          </a:p>
        </p:txBody>
      </p:sp>
    </p:spTree>
    <p:extLst>
      <p:ext uri="{BB962C8B-B14F-4D97-AF65-F5344CB8AC3E}">
        <p14:creationId xmlns:p14="http://schemas.microsoft.com/office/powerpoint/2010/main" val="2966372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1CFA-F9DD-2943-897E-35D27B88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Designs you will learn …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89AFC6-7D79-B34A-B3BE-16C1ABD6D3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92213" y="1831975"/>
          <a:ext cx="9791700" cy="473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89806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2276"/>
  <p:tag name="ORIGWIDTH" val="8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rrr}&#13;&#10;\hline R &amp; V &amp; Z\\&#13;&#10;\hline 144 &amp; 101 &amp; 130\\&#13;&#10; 120 &amp; 144 &amp; 180\\&#13;&#10; 176 &amp; 211 &amp; 141\\&#13;&#10; 288 &amp; 288 &amp; 374\\&#13;&#10; 144 &amp; 72 &amp; 302\\&#13;&#10;\hline&#13;&#10;\end{tabular}&#13;&#10;\end{center}&#13;&#10;\end{document}&#13;&#10;"/>
  <p:tag name="TEXPOINT" val="late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812"/>
  <p:tag name="ORIGWIDTH" val="16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sum_{i,j} y_{ij}^2 &amp;=&amp;&#13;&#10;\sum_{i,j} \mu^2 +&#13;&#10;\sum_{i,j} \alpha_j^2+&#13;&#10;\sum_{i,j} e_{ij}^2 \\&#13;&#10; &amp;&amp;+\mbox{Cross product terms}&#13;&#10;\end{eqnarray*}&#13;&#10;&#13;&#10;\end{document}&#13;&#10;"/>
  <p:tag name="TEXPOINT" val="latex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023"/>
  <p:tag name="ORIGWIDTH" val="29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 Percent variation explained by processors =   $100\times \frac{10992.13}{105357.3}$ = 10.4\% &#13;&#10;\end{center} &#13;&#10;\end{document}&#13;&#10;"/>
  <p:tag name="TEXPOINT" val="latex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2972"/>
  <p:tag name="ORIGWIDTH" val="436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normalsize&#13;&#10;\renewcommand{\arraystretch}{1.0}&#13;&#10;\begin{tabular}{lllrlll}&#13;&#10;\hline Compo- &amp; Sum of &amp; \%Variation &amp; DF &amp; Mean &amp; F- &amp; F-\\&#13;&#10; nent &amp; Squares &amp; &amp; &amp;Square &amp; Comp. &amp; Table\\&#13;&#10;\hline y &amp; \mbox{SSY}=$\sum$ $y_{ij}^2$ &amp; &amp; ar &amp;&amp;&amp;\\&#13;&#10; $\bar{y}_{..}$ &amp; \mbox{SS0}=$ar\mu^2$ &amp; &amp; 1&amp;&amp;&amp;\\&#13;&#10; y-$\bar{y}_{..}$ &amp; \mbox{SST}=\mbox{SSY}-\mbox{SS0} &amp; 100 &amp; ar-1  &amp; &amp;&amp;\\&#13;&#10; A &amp; \mbox{SSA} = $r\Sigma$ $\alpha_i^2$ &amp; $100\left(\frac{\mbox{SSA}}{\mbox{SST}}\right)$  &amp; a-1 &amp; $\mbox{MSA}=\frac{\mbox{SSA}}{a-1}$ &amp; $\frac{\mbox{MSA}}{\mbox{MSE}}$  &amp; $F_{\begin{array}{l}[1-\alpha;a-1,\\ a(r-1)]\end{array}}$\\ &#13;&#10; e &amp; \mbox{SSE}=\mbox{SST}- \mbox{SSA} &amp; $100\left(\frac{\mbox{SSE}}{\mbox{SST}}\right)$  &amp; $a(r-1)$ &amp; $\mbox{MSE}=\frac{\mbox{SSE}}{a(r-1)}$ &amp;&amp;\\&#13;&#10;\hline&#13;&#10;\end{tabular}&#13;&#10;\renewcommand{\arraystretch}{1}&#13;&#10;\end{center} &#13;&#10;\end{document}&#13;&#10;"/>
  <p:tag name="TEXPOINT" val="latex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0055"/>
  <p:tag name="ORIGWIDTH" val="39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&#13;&#10;\begin{tabular}{lrrrrrr}&#13;&#10;\hline Compo- &amp; Sum of &amp; \%Variation &amp; DF &amp; Mean &amp; F- &amp; F-\\&#13;&#10; nent &amp; Squares  &amp;  &amp;  &amp;Square  &amp; Comp. &amp; Table\\&#13;&#10;\hline                  y &amp;       633639.00 \\&#13;&#10;             $y_{..}$ &amp;       528281.69 \\&#13;&#10;           y-$y_{..}$ &amp;       105357.31 &amp;        100.0\% &amp;    14 \\&#13;&#10; A                    &amp;        10992.13 &amp;         10.4\% &amp;     2 &amp;          5496.1 &amp;        0.7 &amp;        2.8 \\&#13;&#10;               Errors &amp;        94365.20 &amp;         89.6\% &amp;    12 &amp;          7863.8 \\&#13;&#10;\hline&#13;&#10;\end{tabular}\\&#13;&#10; $s_e$=$\sqrt{\mbox{MSE}}= \sqrt{        7863.77}$=          88.68&#13;&#10;\end{center}  &#13;&#10;\end{document}&#13;&#10;"/>
  <p:tag name="TEXPOINT" val="latex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ll}&#13;&#10;\hline Parameter &amp; Estimate &amp; Variance\\&#13;&#10;\hline $\mu$ &amp; $\bar{y}_{..}$ &amp; $s_e^2/ar$\\&#13;&#10; $\alpha_j$ &amp; $\bar{y}_{.j}$-$\bar{y}_{..}$ &amp; $s_e^2(a-1)/ar$\\&#13;&#10; $\mu$+$\alpha_j$ &amp; $\bar{y}_{.j}$ &amp; $s_e^2/r$\\&#13;&#10; $\sum_{j=1}^{a}$ $h_j\alpha_j$, $\sum_{j=1}^{a}$ $h_j$=0 &amp;  $\sum_{j=1}^{a}$ $h_j$ $\bar{y}_{.j}$  &amp; $\sum_{j=1}^{a}$ $s_e^2$ $h_j^2/r$\\&#13;&#10; $s_e^2$ &amp; $\frac{\sum e_{ij}^2}{a(r-1)}$ &amp;\\&#13;&#10;\hline&#13;&#10;\end{tabular}\\&#13;&#10; Degrees of freedom for errors = a(r-1)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3786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2134"/>
  <p:tag name="ORIGWIDTH" val="2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mu &amp;=&amp; 197.7 \mp (1.782)(22.9) = (146.9, 228.5)\\&#13;&#10;\alpha_1 &amp;=&amp; -13.3 \mp (1.782)(32.4) = (-71.0, 44.4)\\&#13;&#10;\alpha_2 &amp;=&amp; -24.5 \mp (1.782)(32.4) = (-82.2, 33.2)\\&#13;&#10;\alpha_3 &amp;=&amp; 37.6 \mp (1.782)(32.4) = (-20.0, 95.4)\\&#13;&#10;\end{eqnarray*}&#13;&#10;\end{document}&#13;&#10;"/>
  <p:tag name="TEXPOINT" val="late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978"/>
  <p:tag name="ORIGWIDTH" val="184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mbox{Std Dev of errors } &amp;=&amp; \sqrt{(\mbox{Var. of errors})}\\&#13;&#10;  &amp;=&amp; 88.7 &#13;&#10;\end{eqnarray*}&#13;&#10;\end{document}&#13;&#10;"/>
  <p:tag name="TEXPOINT" val="latex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187"/>
  <p:tag name="ORIGWIDTH" val="18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Std Dev of }\mu= s_e/\sqrt{ar} = 88.7/\sqrt{15}  = 22.9 \]&#13;&#10;\end{document}&#13;&#10;"/>
  <p:tag name="TEXPOINT" val="latex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7263"/>
  <p:tag name="ORIGWIDTH" val="15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&#13;&#10;Error variance $s_e^2 = \frac{94365.2}{12} = 7863.8 $&#13;&#10;\end{document}&#13;&#10;"/>
  <p:tag name="TEXPOINT" val="latex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&#13;&#10;\mbox{Std Dev of } \alpha_j &amp;=&amp; s_e\sqrt{\{(a-1)/(ar)\}}\\&#13;&#10; &amp;=&amp; 88.7\sqrt{(2/15)} =32.4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5"/>
  <p:tag name="PICTUREFILESIZE" val="125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7871"/>
  <p:tag name="ORIGWIDTH" val="34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&#13;&#10;\begin{tabular}{lrrrl}&#13;&#10;\hline  &amp; R &amp; V &amp; Z&amp;\\&#13;&#10;\hline &amp;144 &amp; 101 &amp; 130&amp;\\&#13;&#10; &amp;120 &amp; 144 &amp; 180&amp;\\&#13;&#10; &amp;176 &amp; 211 &amp; 141&amp;\\&#13;&#10; &amp;288 &amp; 288 &amp; 374&amp;\\&#13;&#10; &amp;144 &amp; 72 &amp; 302&amp;\\&#13;&#10;\hline Col Sum &amp; $\Sigma$ $y_{.1}$ =872 &amp; $\Sigma$ $y_{.2}$ =816 &amp;  $\Sigma$ $y_{.3}$ =1127 &amp; $\Sigma$ $y_{..}$ = 2815\\&#13;&#10; Col Mean &amp; $\bar{y}_{.1}$ =174.4 &amp; $\bar{y}_{.2}$ =163.2  &amp; $\bar{y}_{.3}$ =225.4 &amp; $\mu$=$\bar{y}_{..}$=187.7\\&#13;&#10; Col Effect &amp; $\alpha_1$=$\bar{y}_{.1}$-$\bar{y}_{..}$ &amp; $\alpha_2$=$\bar{y}_{.2}$-$\bar{y}_{..}$  &amp; $\alpha_3$=$\bar{y}_{.3}$-$\bar{y}{..}$ &amp;\\&#13;&#10; &amp;=-13.3 &amp; =-24.5 &amp; =37.7&amp;\\&#13;&#10;\hline&#13;&#10;\end{tabular}\\&#13;&#10;\end{center} &#13;&#10;\end{document}&#13;&#10;"/>
  <p:tag name="TEXPOINT" val="late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}&#13;&#10;\hline &amp; \multicolumn{ 4}{c}{Processors } \\&#13;&#10;\cline{2- 5} Workloads &amp; W &amp; X &amp; Y &amp; Z\\&#13;&#10;\hline I &amp; 7006 &amp; 12042 &amp; 29061 &amp; 9903 \\&#13;&#10;  &amp; 6593 &amp; 11794 &amp; 27045 &amp; 9206 \\&#13;&#10;  &amp; 7302 &amp; 13074 &amp; 30057  &amp; 10035  \\&#13;&#10;\hline J &amp; 3207  &amp; 5123  &amp; 8960  &amp; 4153  \\&#13;&#10;  &amp; 2883  &amp; 5632  &amp; 8064  &amp; 4257  \\&#13;&#10;  &amp; 3523  &amp; 4608  &amp; 9677  &amp; 4065  \\&#13;&#10;\hline K &amp; 4707  &amp; 9407  &amp; 19740  &amp; 7089  \\&#13;&#10;  &amp; 4935  &amp; 8933  &amp; 19345  &amp; 6982  \\&#13;&#10;  &amp; 4465  &amp; 9964  &amp; 21122  &amp; 6678  \\&#13;&#10;\hline L &amp; 5107  &amp; 5613  &amp; 22340  &amp; 5356  \\&#13;&#10;  &amp; 5508  &amp; 5947  &amp; 23102  &amp; 5734  \\&#13;&#10;  &amp; 4743  &amp; 5161  &amp; 21446  &amp; 4965  \\&#13;&#10;\hline W &amp; 6807  &amp; 12243  &amp; 28560  &amp; 9803  \\&#13;&#10;  &amp; 6392  &amp; 11995  &amp; 26846  &amp; 9306  \\&#13;&#10;  &amp; 7208  &amp; 12974  &amp; 30559  &amp; 10233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6"/>
  <p:tag name="PICTUREFILESIZE" val="11489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}&#13;&#10;\hline &amp; \multicolumn{ 4}{c}{Processors } \\&#13;&#10;\cline{2- 5} Workloads &amp; W &amp; X &amp; Y &amp; Z \\&#13;&#10;\hline I &amp; 3.8455 &amp; 4.0807 &amp; 4.4633 &amp; 3.9958 \\&#13;&#10;  &amp; 3.8191 &amp; 4.0717 &amp; 4.4321 &amp; 3.9641 \\&#13;&#10;  &amp; 3.8634 &amp; 4.1164 &amp; 4.4779 &amp; 4.0015 \\&#13;&#10; J &amp; 3.5061 &amp; 3.7095 &amp; 3.9523 &amp; 3.6184 \\&#13;&#10;  &amp; 3.4598 &amp; 3.7507 &amp; 3.9066 &amp; 3.6291 \\&#13;&#10;  &amp; 3.5469 &amp; 3.6635 &amp; 3.9857 &amp; 3.6091 \\&#13;&#10; K &amp; 3.6727 &amp; 3.9735 &amp; 4.2953 &amp; 3.8506 \\&#13;&#10; &amp; 3.6933 &amp; 3.9510 &amp; 4.2866 &amp; 3.8440 \\&#13;&#10;  &amp; 3.6498 &amp; 3.9984 &amp; 4.3247 &amp; 3.8246 \\&#13;&#10; L &amp; 3.7082 &amp; 3.7492 &amp; 4.3491 &amp; 3.7288 \\&#13;&#10;  &amp; 3.7410 &amp; 3.7743 &amp; 4.3636 &amp; 3.7585 \\&#13;&#10;  &amp; 3.6761 &amp; 3.7127 &amp; 4.3313 &amp; 3.6959 \\&#13;&#10; M &amp; 3.8330 &amp; 4.0879 &amp; 4.4558 &amp; 3.9914 \\&#13;&#10;  &amp; 3.8056 &amp; 4.0790 &amp; 4.4289 &amp; 3.9688 \\&#13;&#10;  &amp; 3.8578 &amp; 4.1131 &amp; 4.4851 &amp; 4.0100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5"/>
  <p:tag name="PICTUREFILESIZE" val="13050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y_{ijk} = \mu + \alpha_j + \beta_i + \gamma_{ij} + e_{ijk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2"/>
  <p:tag name="PICTUREFILESIZE" val="520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bar{y}_{ij.} = \mu + \alpha_j + \beta_i + \gamma_{ij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1"/>
  <p:tag name="PICTUREFILESIZE" val="38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mu= \bar{y}_{...} \]&#13;&#10;\[ \alpha_j= \bar{y}_{.j.} -\bar{y}_{...} \]&#13;&#10;\[ \beta_i= \bar{y}_{i..} -\bar{y}_{...} \]&#13;&#10;\[ \gamma_{ij} = \bar{y}_{ij.}-\bar{y}_{i..} -\bar{y}_{.j.}+\bar{y}_{...} &#13;&#10;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988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j=1}^a \alpha_j=0; \sum_{i=1}^b \beta_i=0;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5"/>
  <p:tag name="PICTUREFILESIZE" val="521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j=1}^a \gamma_{1j} = \sum_{j=1}^a \gamma_{2j} = \cdots  = \sum_{j=1}^a \gamma_{b j} = 0&#13;&#10;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8"/>
  <p:tag name="PICTUREFILESIZE" val="6048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i=1}^b \gamma_{i1} = \sum_{i=1}^b \gamma_{i2} = \cdots  = \sum_{i=1}^b \gamma_{ia} =0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4"/>
  <p:tag name="PICTUREFILESIZE" val="6567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sum_{k=1}^r e_{ijk} = 0 \mbox{ }\mbox{ }\mbox{ } \forall i,j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79"/>
  <p:tag name="PICTUREFILESIZE" val="8120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|rrr}&#13;&#10;\hline &amp; \multicolumn{ 4}{c|}{Processors }   &amp; Row &amp; Row &amp; Row \\&#13;&#10;\cline{2- 5} Workloads &amp; W &amp; X &amp; Y &amp; Z &amp;  Sum &amp; Mean &amp; Effect \\&#13;&#10;\hline I &amp; 3.8427 &amp; 4.0896 &amp; 4.4578 &amp; 3.9871 &amp;   16.3772 &amp; 4.0943 &amp; 0.1520 \\&#13;&#10; J &amp; 3.5043 &amp; 3.7079 &amp; 3.9482 &amp; 3.6188 &amp;  14.7792 &amp; 3.6948 &amp; -0.2475 \\&#13;&#10; K &amp; 3.6720 &amp; 3.9743 &amp; 4.3022 &amp; 3.8397 &amp;   15.7882 &amp; 3.9470 &amp; 0.0047 \\&#13;&#10; L &amp; 3.7084 &amp; 3.7454 &amp; 4.3480 &amp; 3.7277 &amp;   15.5295 &amp; 3.8824 &amp; -0.0599 \\&#13;&#10; M &amp; 3.8321 &amp; 4.0933 &amp; 4.4566 &amp; 3.9900 &amp;   16.3720 &amp; 4.0930 &amp; 0.1507 \\&#13;&#10;\hline Col Sum &amp; 18.5594 &amp; 19.6105 &amp; 21.5128 &amp; 19.1635 &amp;   78.8463 \\&#13;&#10; Col Mean &amp; 3.7119 &amp; 3.9221 &amp; 4.3026 &amp; 3.8327 &amp;   &amp; 3.9423 \\&#13;&#10; Col effect &amp; -0.2304 &amp; -0.0202 &amp; 0.3603 &amp; -0.1096 &amp; 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1"/>
  <p:tag name="PICTUREFILESIZE" val="12769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8858"/>
  <p:tag name="ORIGWIDTH" val="14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bar{y}_{.j} &amp;=&amp; \frac{1}{r} \sum_{i=1}^r y_{ij} \\&#13;&#10;  &amp;=&amp; \frac{1}{r} \sum_{i=1}^r (\mu+\alpha_j+e_{ij})\\&#13;&#10; &amp;=&amp;\frac{1}{r}\left(r\mu+r\alpha_j+\sum_{i=1}^r e_{ij} \right) \\&#13;&#10; &amp;=&amp; \mu + \alpha_j + 0&#13;&#10;\end{eqnarray*} &#13;&#10;\end{document}&#13;&#10;"/>
  <p:tag name="TEXPOINT" val="late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r}&#13;&#10;\hline Workloads &amp; W &amp; X &amp; Y &amp; Z \\&#13;&#10;\hline I &amp; -0.0212 &amp; 0.0155 &amp; 0.0032 &amp; 0.0024 &amp;   \\&#13;&#10; J &amp; 0.0399 &amp; 0.0333 &amp; -0.1069 &amp; 0.0337 &amp;   \\&#13;&#10; K &amp; -0.0447 &amp; 0.0475 &amp; -0.0051 &amp; 0.0023 &amp;   \\&#13;&#10; L &amp; 0.0564 &amp; -0.1168 &amp; 0.1054 &amp; -0.0450 &amp;   \\&#13;&#10; M &amp; -0.0305 &amp; 0.0205 &amp; 0.0033 &amp; 0.0066 &amp; 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2"/>
  <p:tag name="PICTUREFILESIZE" val="4172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hat{y}_{ij} = \mu +\alpha_j + \beta_i + \gamma_{ij} = &#13;&#10;\bar{y}_{ij.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6"/>
  <p:tag name="PICTUREFILESIZE" val="49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e_{ijk} = y_{ijk}-\bar{y}_{ij.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1"/>
  <p:tag name="PICTUREFILESIZE" val="291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&#13;&#10;\large &#13;&#10;\begin{array}{ccccccccccccc}&#13;&#10;\mbox{SST} &amp;=&amp; \mbox{SSY} &amp;-&amp; \mbox{SS0} &amp;=&amp; \mbox{SSA} &amp;+&amp; \mbox{SSB} &amp;+&amp;  \mbox{SSAB} &amp;+&amp; \mbox{SSE}\\&#13;&#10; 4.44 &amp;=&amp; 936.95 &amp;-&amp; 932.51 &amp;=&amp; 2.93 &amp;+&amp; 1.33 &amp;+&amp; 0.15 &amp;+&amp; 0.03 \\&#13;&#10; 100\% &amp;=&amp; &amp;&amp; &amp;=&amp; 65.96\% &amp;+&amp; 29.9\% &amp;+&amp; 3.48\% &amp;+&amp; 0.66\%\\&#13;&#10;\end{array}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5"/>
  <p:tag name="PICTUREFILESIZE" val="3245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&#13;&#10;\large&#13;&#10;\begin{array}{ccccccccccc}&#13;&#10;\mbox{SSY} &amp;=&amp; \mbox{SS0} &amp;+&amp; \mbox{SSA} &amp;+&amp; \mbox{SSB} &amp;+&amp; &#13;&#10;\mbox{SSAB} &amp;+&amp;&#13;&#10;\mbox{SSE}\\&#13;&#10; abr &amp;=&amp; 1 &amp;+&amp; (a-1) &amp;+&amp; (b-1) &amp;+&amp; (a-1)(b-1) &amp;+&amp; ab(r-1)&#13;&#10;\end{array}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2"/>
  <p:tag name="PICTUREFILESIZE" val="1846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scriptsize&#13;&#10;\renewcommand{\arraystretch}{1.0}&#13;&#10;\begin{tabular}{lllrlll}&#13;&#10;\hline&#13;&#10;Compo- &amp; Sum of &amp; \%Variation &amp; DF &amp; Mean &amp; $F$- &amp; $F$-\\&#13;&#10;nent &amp; Squares &amp; &amp; &amp;Square &amp; Comp. &amp; Table\\&#13;&#10;\hline&#13;&#10;$y$ &amp; $\mbox{SSY}=\sum y_{ij}^2$ &amp; &amp; $abr$ &amp;&amp;&amp;\\&#13;&#10;$\bar{y}_{...}$ &amp; $\mbox{SS0}=abr\mu^2$ &amp; &amp; 1&amp;&amp;&amp;\\&#13;&#10;$y-\bar{y}_{...}$ &amp; $\mbox{SST}=\mbox{SSY}-\mbox{SS0}$ &amp; 100 &#13;&#10;&amp; $abr-1$ &amp; &amp;&amp;\\&#13;&#10;$A$ &amp; $\mbox{SSA} = br\Sigma \alpha_j^2$ &amp; $100\left(\frac{\mbox{SSA}}{\mbox{SST}}\right)$ &#13;&#10;&amp; $a-1$ &amp; $\mbox{MSA}=\frac{\mbox{SSA}}{a-1}$ &amp; $\frac{\mbox{MSA}}{\mbox{MSE}}$ &#13;&#10;&amp; $F_{[1-\alpha;a-1, ab(r-1)]}$\\&#13;&#10;$B$ &amp; $\mbox{SSB} = ar\Sigma \beta_i^2$ &amp; $100\left(\frac{\mbox{SSB}}{\mbox{SST}}\right)$ &#13;&#10;&amp; $b-1$ &amp; $\mbox{MSB}=\frac{\mbox{SSB}}{b-1}$ &amp; $\frac{\mbox{MSB}}{\mbox{MSE}}$ &#13;&#10;&amp; $F_{[1-\alpha;b-1, ab(r-1)]}$\\&#13;&#10;$AB$ &amp; \mbox{SSAB} = $r\Sigma \gamma_{ij}^2$ &amp; $100\left(\frac{\mbox{SSAB}}{\mbox{SST}}\right)$ &#13;&#10;&amp; $\begin{array}{c}(a-1)\\(b-1)\end{array}$ &amp; &#13;&#10;\(\begin{array}{l}\mbox{MSAB}=\\ &#13;&#10;\frac{\mbox{SSAB}}{(a-1)(b-1)}\end{array}\)&#13;&#10;&amp; $\frac{\mbox{MSA}}{\mbox{MSE}}$ &amp; \(F_{\begin{array}{l}{\scriptstyle&#13;&#10;[1-\alpha,(a-1)(b-1), %]&#13;&#10;}\\{\scriptstyle ab(r-1) %[&#13;&#10;]}\end{array}}\)\\&#13;&#10;$e$ &amp; \(\begin{array}{l}\mbox{SSE}=\mbox{SST}- (\mbox{SSA}\\&#13;&#10; +\mbox{SSB}+\mbox{SSAB})\end{array}$ &amp; $100\left(\frac{\mbox{SSE}}{\mbox{SST}}\right)\) &#13;&#10;&amp; $ab(r-1)$ &amp; $\mbox{MSE}=\frac{\mbox{SSE}}{ab(r-1)}$ &amp;&amp;\\&#13;&#10;\hline&#13;&#10;\end{tabular}\\&#13;&#10;\renewcommand{\arraystretch}{1}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7"/>
  <p:tag name="PICTUREFILESIZE" val="757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rr}&#13;&#10;\hline Compo- &amp; Sum of &amp; \%Variation &amp; DF &amp; Mean &amp; F- &amp; F-\\&#13;&#10; nent &amp; Squares &amp; &amp; &amp;Square &amp; Comp. &amp; Table\\&#13;&#10;\hline&#13;&#10; $y$ &amp; 936.95 \\&#13;&#10;  $\bar{y}_{...}$ &amp; 932.51 \\&#13;&#10;  $y-\bar{y}_{...}$ &amp; 4.44 &amp; 100.00\% &amp; 59 \\&#13;&#10; Processors &amp; 2.93 &amp; 65.96\% &amp; 3 &amp; 0.9765 &amp; 1340.01 &amp; 2.23 \\&#13;&#10; Workloads &amp; 1.33 &amp; 29.90\% &amp; 4 &amp; 0.3320 &amp; 455.65 &amp; 2.09 \\&#13;&#10;  Interactions &amp; 0.15 &amp; 3.48\% &amp; 12 &amp; 0.0129 &amp; 17.70 &amp; 1.71 \\&#13;&#10;  Errors &amp; 0.03 &amp; 0.66\% &amp; 40 &amp; 0.0007 \\&#13;&#10;\hline&#13;&#10;\end{tabular}\\&#13;&#10; $s_e$=$\sqrt{\mbox{MSE}}$= $\sqrt{ 0.0008}$= 0.03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0"/>
  <p:tag name="PICTUREFILESIZE" val="817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Parameter Estimation\\&#13;&#10;\begin{tabular}{lll}&#13;&#10;\hline Parameter &amp; Estimate &amp; Variance\\&#13;&#10;\hline $\mu$ &amp; $\bar{y}_{...}$ &amp; $s_e^2/abr$\\&#13;&#10; $\alpha_j$ &amp; $\bar{y}_{i..}$-$\bar{y}_{...}$ &amp; $s_e^2(a-1)/abr$\\&#13;&#10; $\beta_i$ &amp; $\bar{y}_{.j.}$-$\bar{y}_{...}$ &amp; $s_e^2(b-1)/abr$\\&#13;&#10; $\gamma_{ij}$ &amp; $\bar{y}_{ij.}$-$\bar{y}_{i..}$-$\bar{y}_{.j.}$+$\bar{y}_{...}$  &amp; $s_e^2(a-1)(b-1)/abr$\\&#13;&#10; $\Sigma$ $h_j$ $\alpha_j$, $\Sigma$ $h_j$=0 &amp; $\Sigma$ $h_j$ $\bar{y}_{.j.}$  &amp; $\Sigma$ $h_j^2s_e^2/br$\\&#13;&#10; $\Sigma$ $h_i$ $\beta_i$, $\Sigma$ $h_i$=0 &amp; $\Sigma$ $h_i$ $\bar{y}_{i..}$  &amp; $\Sigma$ $h_i^2s_e^2/ar$\\&#13;&#10; $s_e^2$ &amp; $\Sigma$ $e_{ijk}^2/\{ab(r-1)$\} &amp;\\&#13;&#10;\hline&#13;&#10;\end{tabular}\\&#13;&#10; Degrees of freedom for errors = ab(r-1)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4"/>
  <p:tag name="PICTUREFILESIZE" val="9245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rrrrr}&#13;&#10;\hline Para- &amp; Mean &amp; Std. &amp; Confidence\\&#13;&#10; meter &amp; Effect &amp; Dev. &amp;Interval\\&#13;&#10;\hline $\mu$ &amp; 3.9423 &amp; 0.0035 &amp;  ( 3.9364, 3.9482) \\&#13;&#10;  \\Processors \\&#13;&#10; W &amp; -0.2304 &amp; 0.0060 &amp;  ( -0.2406, -0.2203) \\&#13;&#10; X &amp; -0.0202 &amp; 0.0060 &amp;  ( -0.0304, -0.0100) \\&#13;&#10; Y &amp; 0.3603 &amp; 0.0060 &amp;  ( 0.3501, 0.3704) \\&#13;&#10; Z &amp; -0.1096 &amp; 0.0060 &amp;  ( -0.1198, -0.0995) \\&#13;&#10;  \\Workloads \\&#13;&#10; I &amp; 0.1520 &amp; 0.0070 &amp;  ( 0.1402, 0.1637) \\&#13;&#10; J &amp; -0.2475 &amp; 0.0070 &amp;  ( -0.2592, -0.2358) \\&#13;&#10; K &amp; 0.0047 &amp; 0.0070 &amp;  ( -0.0070, 0.0165)$\dagger$ \\&#13;&#10; L &amp; -0.0599 &amp; 0.0070 &amp;  ( -0.0717, -0.0482) \\&#13;&#10; M &amp; 0.1507 &amp; 0.0070 &amp;  ( 0.1390, 0.1624) \\&#13;&#10;\hline&#13;&#10;\end{tabular}\\&#13;&#10;$\dagger$ $\Rightarrow$ Not significant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1"/>
  <p:tag name="PICTUREFILESIZE" val="16494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s_{\alpha_j} = s_e\sqrt{\frac{a-1}{abr}} = 0.03\sqrt{\frac{4-1}{4\times 5\times  3}} = 0.0060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2"/>
  <p:tag name="PICTUREFILESIZE" val="78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632"/>
  <p:tag name="ORIGWIDTH" val="188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sum_{i=1}^r \sum_{j=1}^a y_{ij} &amp;=&amp; ar \mu + r \sum_{j=1}^a &#13;&#10;\alpha_j + &#13;&#10;\sum_{i=1}^r \sum_{j=1}^a e_{ij}\\&#13;&#10; &amp;=&amp; ar \mu +0 + 0&#13;&#10;\end{eqnarray*} &#13;&#10;\end{document}&#13;&#10;"/>
  <p:tag name="TEXPOINT" val="late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hat{y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57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Factors and Levels for Page Swap Study\\&#13;&#10;\begin{tabular}{lllll}&#13;&#10;\hline Symbol &amp; Factor &amp; \multicolumn{3}{c}{Levels}\\&#13;&#10;\cline{3-5} &amp;&amp; 1 &amp; 2 &amp; 3 \\&#13;&#10;\hline A &amp; Page Replacement Algorithm &amp; LRUV &amp; FIFO &amp; RAND\\&#13;&#10; D &amp; Deck Arrangement &amp; GROUP &amp; FREQY &amp; ALPHA\\&#13;&#10; P &amp; Problem Program &amp; Small &amp; Medium &amp; Large\\&#13;&#10; M &amp; Memory Pages &amp; 24P &amp; 20P &amp; 16P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6"/>
  <p:tag name="PICTUREFILESIZE" val="5769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newcommand{\sa}{\mbox{ }\mbox{ }\mbox{ }}&#13;&#10;\[i=1, \ldots, a; \sa j=1, \ldots, b; \sa k=1, \ldots, c; \sa  l=1, \ldots, r;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3"/>
  <p:tag name="PICTUREFILESIZE" val="506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lcl}&#13;&#10;y_{ijkl} &amp;=&amp; \mu + \alpha_i + \beta_j + \xi_k + \gamma_{ABij}  +\gamma_{ACik} + \gamma_{BCjk} +\\ &#13;&#10;&amp;&amp;+ \gamma_{ABCijk} + e_{ijkl} &#13;&#10;\end{array}&#13;&#10;\]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9"/>
  <p:tag name="PICTUREFILESIZE" val="1256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l|r|r|r|r|r|r|r|r|r|}&#13;&#10;\hline Algor- &amp; Prog- &amp; \multicolumn{3}{|c|}{GROUP}  &amp; \multicolumn{3}{|c|}{FREQY}  &amp; \multicolumn{3}{|c|}{ALPHA}\\&#13;&#10;\cline{3-11} ithm &amp; ram &amp; 24P &amp; 20P &amp; 16P &amp; 24P &amp; 20P &amp; 16P &amp; 24P &amp; 20P &amp; 16P\\&#13;&#10;\hline LRUV &amp; Small &amp; 32 &amp; 48 &amp; 538 &amp; 52 &amp; 244 &amp; 998 &amp; 59 &amp; 536 &amp; 1348\\&#13;&#10; &amp; Medium &amp; 53 &amp; 81 &amp; 1901 &amp; 112 &amp; 776 &amp; 3621 &amp; 121 &amp; 1879 &amp; 4639\\&#13;&#10; &amp; Large &amp; 142 &amp; 197 &amp; 5689 &amp; 262 &amp; 2625 &amp; 10012 &amp; 980 &amp; 5698 &amp; 12880\\&#13;&#10;\hline FIFO &amp; Small &amp; 49 &amp; 67 &amp; 789 &amp; 79 &amp; 390 &amp; 1373 &amp; 85 &amp; 814 &amp; 1693\\&#13;&#10; &amp; Medium &amp; 100 &amp; 134 &amp; 3152 &amp; 164 &amp; 1255 &amp; 4912 &amp; 206 &amp; 3394 &amp; 5838\\&#13;&#10; &amp; Large &amp; 233 &amp; 350 &amp; 9100 &amp; 458 &amp; 3688 &amp; 13531 &amp; 1633 &amp; 10022 &amp; 17117\\&#13;&#10;\hline RAND &amp; Small &amp; 62 &amp; 100 &amp; 1103 &amp; 111 &amp; 480 &amp; 1782 &amp; 111 &amp; 839 &amp; 2190\\&#13;&#10; &amp; Medium &amp; 96 &amp; 245 &amp; 2807 &amp; 237 &amp; 1502 &amp; 6007 &amp; 286 &amp; 3092 &amp; 7654\\&#13;&#10; &amp; Large &amp; 265 &amp; 2012 &amp; 12429 &amp; 517 &amp; 4870 &amp; 18602 &amp; 1728 &amp;  8834 &amp; 23134\\&#13;&#10;\hline&#13;&#10;\end{tabular}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7"/>
  <p:tag name="PICTUREFILESIZE" val="15186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&#13;&#10;\begin{tabular}{lrrrr}&#13;&#10;\hline Compo- &amp; Sum of &amp; \%Variation &amp; DF &amp; Mean \\&#13;&#10; nent &amp; Squares &amp; &amp; &amp;Square \\&#13;&#10;\hline y &amp; 730.01&amp;&amp;81\\&#13;&#10; $\bar{y}$ &amp; 681.21&amp;&amp;1\\&#13;&#10; y-$\bar{y}_{....}$ &amp; 48.80 &amp; 100\% &amp; 80\\&#13;&#10; Main Effects &amp; 45.80 &amp; 93.85\% &amp; 8 &amp; 5.7\\&#13;&#10; A &amp; 1.30 &amp;&amp; 2\\&#13;&#10; D &amp; 6.10 &amp;&amp; 2\\&#13;&#10; P &amp; 12.30 &amp;&amp; 2\\&#13;&#10; M &amp; 26.20 &amp;&amp; 2\\&#13;&#10; First-order Interactions &amp; 2.40 &amp; 4.91\% &amp; 24 &amp; 0.1\\&#13;&#10; AD &amp; 0.07 &amp;&amp; 4\\&#13;&#10; AP &amp; 0.02 &amp;&amp; 4\\&#13;&#10; AM &amp; 0.03 &amp;&amp; 4\\&#13;&#10; DP &amp; 0.15 &amp;&amp; 4\\&#13;&#10; DM &amp; 1.96 &amp;&amp; 4\\&#13;&#10; PM &amp; 0.14 &amp;&amp; 4\\&#13;&#10; Second-order Interactions &amp; 0.48 &amp; 0.98\% &amp; 32 &amp; 0.015\\&#13;&#10; ADP &amp; 0.05 &amp;&amp; 8\\&#13;&#10; ADM &amp; 0.13 &amp;&amp; 8\\&#13;&#10; APM &amp; 0.04 &amp;&amp; 8\\&#13;&#10; DPM &amp; 0.26 &amp;&amp; 8\\&#13;&#10; Third-order Interaction &amp; 0.07 &amp; 0.14\% &amp; 16 &amp; 0.004\\&#13;&#10; (ADPM)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8"/>
  <p:tag name="PICTUREFILESIZE" val="9793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_{ijkl} = \mu +\alpha_i+\beta_j+\gamma_k+\delta_l+\xi_{jl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7"/>
  <p:tag name="PICTUREFILESIZE" val="587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919"/>
  <p:tag name="ORIGWIDTH" val="1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u= \frac{1}{ar} \sum_{i=1}^r \sum_{j=1}^a y_{ij} = \bar{y}_{..} \] &#13;&#10;\end{document}&#13;&#10;"/>
  <p:tag name="TEXPOINT" val="latex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122"/>
  <p:tag name="ORIGWIDTH" val="1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alpha_j = \bar{y}_{.j}-\mu = \bar{y}_{.j} - \bar{y}_{..} \]&#13;&#10;\end{document}&#13;&#10;"/>
  <p:tag name="TEXPOINT" val="latex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799"/>
  <p:tag name="ORIGWIDTH" val="7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y_{ij}=\mu+\alpha_j+e_{ij} \]&#13;&#10;\end{document}&#13;&#10;"/>
  <p:tag name="TEXPOINT" val="latex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049"/>
  <p:tag name="ORIGWIDTH" val="4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sum \alpha_j=0 \]&#13;&#10;\end{document}&#13;&#10;"/>
  <p:tag name="TEXPOINT" val="latex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2266"/>
  <p:tag name="ORIGWIDTH" val="19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y_{ij}=\mu+\alpha_j+e_{ij} \]&#13;&#10;\[y_{ij}^2 = \mu^2 + \alpha_j^2+e_{ij}^2+2\mu\alpha_j+2\mu e_{ij}  + 2\alpha_j e_{ij} \]&#13;&#10;&#13;&#10;\end{document}&#13;&#10;"/>
  <p:tag name="TEXPOINT" val="latex"/>
</p:tagLst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" id="{03370ED4-33A6-D64C-A178-D41A0F499766}" vid="{33EDE34B-6FF0-9F42-BCBA-E53F25D7E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</Template>
  <TotalTime>1676</TotalTime>
  <Words>1575</Words>
  <Application>Microsoft Macintosh PowerPoint</Application>
  <PresentationFormat>Widescreen</PresentationFormat>
  <Paragraphs>317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Arial</vt:lpstr>
      <vt:lpstr>Calibri</vt:lpstr>
      <vt:lpstr>Cambria Math</vt:lpstr>
      <vt:lpstr>cmsy10</vt:lpstr>
      <vt:lpstr>Courier New</vt:lpstr>
      <vt:lpstr>Happy Monkey</vt:lpstr>
      <vt:lpstr>Lato</vt:lpstr>
      <vt:lpstr>Papyrus</vt:lpstr>
      <vt:lpstr>Raleway</vt:lpstr>
      <vt:lpstr>Symbol</vt:lpstr>
      <vt:lpstr>Wingdings</vt:lpstr>
      <vt:lpstr>Antonio template</vt:lpstr>
      <vt:lpstr>CS 4215: Quantitative Performance Evaluation for Computing ystems</vt:lpstr>
      <vt:lpstr>Comparison questions?</vt:lpstr>
      <vt:lpstr>Learning objective</vt:lpstr>
      <vt:lpstr>PowerPoint Presentation</vt:lpstr>
      <vt:lpstr>Last week</vt:lpstr>
      <vt:lpstr>Terms and Definition</vt:lpstr>
      <vt:lpstr>Terminology</vt:lpstr>
      <vt:lpstr>Types of Experimental Designs</vt:lpstr>
      <vt:lpstr>Designs you will learn …</vt:lpstr>
      <vt:lpstr>Analysis of results</vt:lpstr>
      <vt:lpstr>One Factorial Design</vt:lpstr>
      <vt:lpstr>Examples of one factor experiment:  An algorithm has three versions: R, V, Z. Which version gives the lowest response time? What’s their average performance?   Run each version 5 times? </vt:lpstr>
      <vt:lpstr>Intuition</vt:lpstr>
      <vt:lpstr>Models</vt:lpstr>
      <vt:lpstr>Analyzing the model: </vt:lpstr>
      <vt:lpstr>Errors and variation</vt:lpstr>
      <vt:lpstr>Back to examples</vt:lpstr>
      <vt:lpstr>Analysis of Variance (ANOVA) </vt:lpstr>
      <vt:lpstr>ANOVA Table for One Factor Experiments: </vt:lpstr>
      <vt:lpstr>Confidence of parameter</vt:lpstr>
      <vt:lpstr>Example of algorithms comparison</vt:lpstr>
      <vt:lpstr>Two Factorial Design</vt:lpstr>
      <vt:lpstr>Examples of two factor experiment:  Understanding how code size is impacted by the workloads and processors. Run each combination 3 times. </vt:lpstr>
      <vt:lpstr>Model for two factorial</vt:lpstr>
      <vt:lpstr>Back to the example</vt:lpstr>
      <vt:lpstr>Analyzing the model</vt:lpstr>
      <vt:lpstr>ANOVA for Two Factors w Replications</vt:lpstr>
      <vt:lpstr>Confidence Intervals For Effects</vt:lpstr>
      <vt:lpstr>Back to example </vt:lpstr>
      <vt:lpstr>Missing Observations</vt:lpstr>
      <vt:lpstr>General Factorial Design</vt:lpstr>
      <vt:lpstr>Examples of k factorial experiment:        4 factors and each of has 3 level, what model, experiment and analysis do we need to understand the program 〖∏24_k^4▒n_k =81〗^  </vt:lpstr>
      <vt:lpstr>General Full Factorial Designs With k Factors</vt:lpstr>
      <vt:lpstr>Back to example</vt:lpstr>
      <vt:lpstr>Back to example</vt:lpstr>
      <vt:lpstr>Bonus quiz</vt:lpstr>
      <vt:lpstr>Related homework</vt:lpstr>
      <vt:lpstr>Want big impact?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Chen</dc:creator>
  <cp:lastModifiedBy>Lydia Chen</cp:lastModifiedBy>
  <cp:revision>21</cp:revision>
  <cp:lastPrinted>2019-06-10T12:13:55Z</cp:lastPrinted>
  <dcterms:created xsi:type="dcterms:W3CDTF">2019-06-09T17:15:33Z</dcterms:created>
  <dcterms:modified xsi:type="dcterms:W3CDTF">2019-06-11T16:11:02Z</dcterms:modified>
</cp:coreProperties>
</file>